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42" r:id="rId1"/>
    <p:sldMasterId id="2147484555" r:id="rId2"/>
    <p:sldMasterId id="2147484635" r:id="rId3"/>
    <p:sldMasterId id="2147484641" r:id="rId4"/>
  </p:sldMasterIdLst>
  <p:notesMasterIdLst>
    <p:notesMasterId r:id="rId70"/>
  </p:notesMasterIdLst>
  <p:handoutMasterIdLst>
    <p:handoutMasterId r:id="rId71"/>
  </p:handoutMasterIdLst>
  <p:sldIdLst>
    <p:sldId id="935" r:id="rId5"/>
    <p:sldId id="1027" r:id="rId6"/>
    <p:sldId id="1028" r:id="rId7"/>
    <p:sldId id="1029" r:id="rId8"/>
    <p:sldId id="1030" r:id="rId9"/>
    <p:sldId id="1031" r:id="rId10"/>
    <p:sldId id="1032" r:id="rId11"/>
    <p:sldId id="1033" r:id="rId12"/>
    <p:sldId id="1034" r:id="rId13"/>
    <p:sldId id="1035" r:id="rId14"/>
    <p:sldId id="1036" r:id="rId15"/>
    <p:sldId id="1037" r:id="rId16"/>
    <p:sldId id="1038" r:id="rId17"/>
    <p:sldId id="1039" r:id="rId18"/>
    <p:sldId id="1040" r:id="rId19"/>
    <p:sldId id="971" r:id="rId20"/>
    <p:sldId id="972" r:id="rId21"/>
    <p:sldId id="1042" r:id="rId22"/>
    <p:sldId id="980" r:id="rId23"/>
    <p:sldId id="1043" r:id="rId24"/>
    <p:sldId id="1044" r:id="rId25"/>
    <p:sldId id="1045" r:id="rId26"/>
    <p:sldId id="1047" r:id="rId27"/>
    <p:sldId id="1046" r:id="rId28"/>
    <p:sldId id="1048" r:id="rId29"/>
    <p:sldId id="1049" r:id="rId30"/>
    <p:sldId id="1050" r:id="rId31"/>
    <p:sldId id="1051" r:id="rId32"/>
    <p:sldId id="1060" r:id="rId33"/>
    <p:sldId id="1061" r:id="rId34"/>
    <p:sldId id="993" r:id="rId35"/>
    <p:sldId id="994" r:id="rId36"/>
    <p:sldId id="1053" r:id="rId37"/>
    <p:sldId id="997" r:id="rId38"/>
    <p:sldId id="1054" r:id="rId39"/>
    <p:sldId id="999" r:id="rId40"/>
    <p:sldId id="1055" r:id="rId41"/>
    <p:sldId id="1056" r:id="rId42"/>
    <p:sldId id="1057" r:id="rId43"/>
    <p:sldId id="1058" r:id="rId44"/>
    <p:sldId id="1059" r:id="rId45"/>
    <p:sldId id="1065" r:id="rId46"/>
    <p:sldId id="1062" r:id="rId47"/>
    <p:sldId id="1063" r:id="rId48"/>
    <p:sldId id="1064" r:id="rId49"/>
    <p:sldId id="1066" r:id="rId50"/>
    <p:sldId id="1068" r:id="rId51"/>
    <p:sldId id="1069" r:id="rId52"/>
    <p:sldId id="1041" r:id="rId53"/>
    <p:sldId id="1011" r:id="rId54"/>
    <p:sldId id="1013" r:id="rId55"/>
    <p:sldId id="1014" r:id="rId56"/>
    <p:sldId id="1015" r:id="rId57"/>
    <p:sldId id="1016" r:id="rId58"/>
    <p:sldId id="1017" r:id="rId59"/>
    <p:sldId id="1018" r:id="rId60"/>
    <p:sldId id="1019" r:id="rId61"/>
    <p:sldId id="1020" r:id="rId62"/>
    <p:sldId id="1021" r:id="rId63"/>
    <p:sldId id="1022" r:id="rId64"/>
    <p:sldId id="1023" r:id="rId65"/>
    <p:sldId id="1024" r:id="rId66"/>
    <p:sldId id="1025" r:id="rId67"/>
    <p:sldId id="1026" r:id="rId68"/>
    <p:sldId id="908" r:id="rId69"/>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154" algn="l" rtl="0" fontAlgn="base">
      <a:spcBef>
        <a:spcPct val="0"/>
      </a:spcBef>
      <a:spcAft>
        <a:spcPct val="0"/>
      </a:spcAft>
      <a:defRPr sz="2000" kern="1200">
        <a:solidFill>
          <a:schemeClr val="tx1"/>
        </a:solidFill>
        <a:latin typeface="宋体" charset="-122"/>
        <a:ea typeface="宋体" charset="-122"/>
        <a:cs typeface="+mn-cs"/>
      </a:defRPr>
    </a:lvl2pPr>
    <a:lvl3pPr marL="914310" algn="l" rtl="0" fontAlgn="base">
      <a:spcBef>
        <a:spcPct val="0"/>
      </a:spcBef>
      <a:spcAft>
        <a:spcPct val="0"/>
      </a:spcAft>
      <a:defRPr sz="2000" kern="1200">
        <a:solidFill>
          <a:schemeClr val="tx1"/>
        </a:solidFill>
        <a:latin typeface="宋体" charset="-122"/>
        <a:ea typeface="宋体" charset="-122"/>
        <a:cs typeface="+mn-cs"/>
      </a:defRPr>
    </a:lvl3pPr>
    <a:lvl4pPr marL="1371464" algn="l" rtl="0" fontAlgn="base">
      <a:spcBef>
        <a:spcPct val="0"/>
      </a:spcBef>
      <a:spcAft>
        <a:spcPct val="0"/>
      </a:spcAft>
      <a:defRPr sz="2000" kern="1200">
        <a:solidFill>
          <a:schemeClr val="tx1"/>
        </a:solidFill>
        <a:latin typeface="宋体" charset="-122"/>
        <a:ea typeface="宋体" charset="-122"/>
        <a:cs typeface="+mn-cs"/>
      </a:defRPr>
    </a:lvl4pPr>
    <a:lvl5pPr marL="1828619" algn="l" rtl="0" fontAlgn="base">
      <a:spcBef>
        <a:spcPct val="0"/>
      </a:spcBef>
      <a:spcAft>
        <a:spcPct val="0"/>
      </a:spcAft>
      <a:defRPr sz="2000" kern="1200">
        <a:solidFill>
          <a:schemeClr val="tx1"/>
        </a:solidFill>
        <a:latin typeface="宋体" charset="-122"/>
        <a:ea typeface="宋体" charset="-122"/>
        <a:cs typeface="+mn-cs"/>
      </a:defRPr>
    </a:lvl5pPr>
    <a:lvl6pPr marL="2285772" algn="l" defTabSz="914310" rtl="0" eaLnBrk="1" latinLnBrk="0" hangingPunct="1">
      <a:defRPr sz="2000" kern="1200">
        <a:solidFill>
          <a:schemeClr val="tx1"/>
        </a:solidFill>
        <a:latin typeface="宋体" charset="-122"/>
        <a:ea typeface="宋体" charset="-122"/>
        <a:cs typeface="+mn-cs"/>
      </a:defRPr>
    </a:lvl6pPr>
    <a:lvl7pPr marL="2742926" algn="l" defTabSz="914310" rtl="0" eaLnBrk="1" latinLnBrk="0" hangingPunct="1">
      <a:defRPr sz="2000" kern="1200">
        <a:solidFill>
          <a:schemeClr val="tx1"/>
        </a:solidFill>
        <a:latin typeface="宋体" charset="-122"/>
        <a:ea typeface="宋体" charset="-122"/>
        <a:cs typeface="+mn-cs"/>
      </a:defRPr>
    </a:lvl7pPr>
    <a:lvl8pPr marL="3200080" algn="l" defTabSz="914310" rtl="0" eaLnBrk="1" latinLnBrk="0" hangingPunct="1">
      <a:defRPr sz="2000" kern="1200">
        <a:solidFill>
          <a:schemeClr val="tx1"/>
        </a:solidFill>
        <a:latin typeface="宋体" charset="-122"/>
        <a:ea typeface="宋体" charset="-122"/>
        <a:cs typeface="+mn-cs"/>
      </a:defRPr>
    </a:lvl8pPr>
    <a:lvl9pPr marL="3657235" algn="l" defTabSz="914310" rtl="0" eaLnBrk="1" latinLnBrk="0" hangingPunct="1">
      <a:defRPr sz="2000" kern="1200">
        <a:solidFill>
          <a:schemeClr val="tx1"/>
        </a:solidFill>
        <a:latin typeface="宋体" charset="-122"/>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1FF"/>
    <a:srgbClr val="FF6600"/>
    <a:srgbClr val="F92727"/>
    <a:srgbClr val="FF9966"/>
    <a:srgbClr val="FF9999"/>
    <a:srgbClr val="FFCC99"/>
    <a:srgbClr val="9999FF"/>
    <a:srgbClr val="FF6699"/>
    <a:srgbClr val="FF9900"/>
    <a:srgbClr val="002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7" autoAdjust="0"/>
    <p:restoredTop sz="81149" autoAdjust="0"/>
  </p:normalViewPr>
  <p:slideViewPr>
    <p:cSldViewPr>
      <p:cViewPr>
        <p:scale>
          <a:sx n="100" d="100"/>
          <a:sy n="100" d="100"/>
        </p:scale>
        <p:origin x="-666" y="-330"/>
      </p:cViewPr>
      <p:guideLst>
        <p:guide orient="horz" pos="3162"/>
        <p:guide pos="5511"/>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p14="http://schemas.microsoft.com/office/powerpoint/2010/main" val="281434376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p14="http://schemas.microsoft.com/office/powerpoint/2010/main" val="861224416"/>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154"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31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464"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619"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5772" algn="l" defTabSz="914310" rtl="0" eaLnBrk="1" latinLnBrk="0" hangingPunct="1">
      <a:defRPr sz="1200" kern="1200">
        <a:solidFill>
          <a:schemeClr val="tx1"/>
        </a:solidFill>
        <a:latin typeface="+mn-lt"/>
        <a:ea typeface="+mn-ea"/>
        <a:cs typeface="+mn-cs"/>
      </a:defRPr>
    </a:lvl6pPr>
    <a:lvl7pPr marL="2742926" algn="l" defTabSz="914310" rtl="0" eaLnBrk="1" latinLnBrk="0" hangingPunct="1">
      <a:defRPr sz="1200" kern="1200">
        <a:solidFill>
          <a:schemeClr val="tx1"/>
        </a:solidFill>
        <a:latin typeface="+mn-lt"/>
        <a:ea typeface="+mn-ea"/>
        <a:cs typeface="+mn-cs"/>
      </a:defRPr>
    </a:lvl7pPr>
    <a:lvl8pPr marL="3200080" algn="l" defTabSz="914310" rtl="0" eaLnBrk="1" latinLnBrk="0" hangingPunct="1">
      <a:defRPr sz="1200" kern="1200">
        <a:solidFill>
          <a:schemeClr val="tx1"/>
        </a:solidFill>
        <a:latin typeface="+mn-lt"/>
        <a:ea typeface="+mn-ea"/>
        <a:cs typeface="+mn-cs"/>
      </a:defRPr>
    </a:lvl8pPr>
    <a:lvl9pPr marL="3657235"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F964CF-6678-4DE5-80D9-CDEED4BE1E4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44024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3344791C-D778-4115-B603-477481E75171}" type="slidenum">
              <a:rPr lang="en-US" altLang="zh-CN" sz="1200" smtClean="0">
                <a:latin typeface="Arial" pitchFamily="34" charset="0"/>
              </a:rPr>
              <a:pPr eaLnBrk="1" hangingPunct="1"/>
              <a:t>13</a:t>
            </a:fld>
            <a:endParaRPr lang="en-US" altLang="zh-CN" sz="120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smtClean="0">
                <a:solidFill>
                  <a:srgbClr val="FF0000"/>
                </a:solidFill>
                <a:ea typeface="宋体" charset="-122"/>
              </a:rPr>
              <a:t>K/3</a:t>
            </a:r>
            <a:r>
              <a:rPr lang="en-US" altLang="zh-CN" b="1" baseline="0" smtClean="0">
                <a:solidFill>
                  <a:srgbClr val="FF0000"/>
                </a:solidFill>
                <a:ea typeface="宋体" charset="-122"/>
              </a:rPr>
              <a:t> Cloud BOS </a:t>
            </a:r>
            <a:r>
              <a:rPr lang="zh-CN" altLang="en-US" b="1" baseline="0" smtClean="0">
                <a:solidFill>
                  <a:srgbClr val="FF0000"/>
                </a:solidFill>
                <a:ea typeface="宋体" charset="-122"/>
              </a:rPr>
              <a:t>平台提供集成开发平台、报表平台、套打平台、工作流平台、业务流程平台、移动开发平台，</a:t>
            </a:r>
            <a:r>
              <a:rPr kumimoji="1" lang="zh-CN" altLang="en-US" sz="1200" b="1" smtClean="0">
                <a:solidFill>
                  <a:srgbClr val="FFFFFF"/>
                </a:solidFill>
                <a:latin typeface="微软雅黑" pitchFamily="34" charset="-122"/>
                <a:ea typeface="微软雅黑" pitchFamily="34" charset="-122"/>
                <a:cs typeface="Heiti SC Light"/>
              </a:rPr>
              <a:t>打造“标准、开放、动态、易用”</a:t>
            </a:r>
            <a:r>
              <a:rPr kumimoji="1" lang="en-US" altLang="zh-CN" sz="1200" b="1" smtClean="0">
                <a:solidFill>
                  <a:srgbClr val="FFFFFF"/>
                </a:solidFill>
                <a:latin typeface="微软雅黑" pitchFamily="34" charset="-122"/>
                <a:ea typeface="微软雅黑" pitchFamily="34" charset="-122"/>
                <a:cs typeface="Heiti SC Light"/>
              </a:rPr>
              <a:t>BOS</a:t>
            </a:r>
            <a:r>
              <a:rPr kumimoji="1" lang="zh-CN" altLang="en-US" sz="1200" b="1" smtClean="0">
                <a:solidFill>
                  <a:srgbClr val="FFFFFF"/>
                </a:solidFill>
                <a:latin typeface="微软雅黑" pitchFamily="34" charset="-122"/>
                <a:ea typeface="微软雅黑" pitchFamily="34" charset="-122"/>
                <a:cs typeface="Heiti SC Light"/>
              </a:rPr>
              <a:t>平台</a:t>
            </a:r>
            <a:r>
              <a:rPr kumimoji="1" lang="zh-CN" altLang="en-US" sz="1200" b="0" smtClean="0">
                <a:solidFill>
                  <a:schemeClr val="tx1"/>
                </a:solidFill>
                <a:latin typeface="宋体" pitchFamily="2" charset="-122"/>
                <a:ea typeface="+mn-ea"/>
                <a:cs typeface="Heiti SC Light"/>
              </a:rPr>
              <a:t>，</a:t>
            </a:r>
            <a:r>
              <a:rPr lang="zh-CN" altLang="en-US" b="1" baseline="0" smtClean="0">
                <a:solidFill>
                  <a:srgbClr val="FF0000"/>
                </a:solidFill>
                <a:ea typeface="宋体" charset="-122"/>
              </a:rPr>
              <a:t>为企业实现量身定制的</a:t>
            </a:r>
            <a:r>
              <a:rPr lang="en-US" altLang="zh-CN" b="1" baseline="0" smtClean="0">
                <a:solidFill>
                  <a:srgbClr val="FF0000"/>
                </a:solidFill>
                <a:ea typeface="宋体" charset="-122"/>
              </a:rPr>
              <a:t>ERP</a:t>
            </a:r>
            <a:r>
              <a:rPr lang="zh-CN" altLang="en-US" b="1" baseline="0" smtClean="0">
                <a:solidFill>
                  <a:srgbClr val="FF0000"/>
                </a:solidFill>
                <a:ea typeface="宋体" charset="-122"/>
              </a:rPr>
              <a:t>产品，实现社会化规模化交付</a:t>
            </a:r>
            <a:r>
              <a:rPr lang="en-US" altLang="zh-CN" b="1" baseline="0" smtClean="0">
                <a:solidFill>
                  <a:srgbClr val="FF0000"/>
                </a:solidFill>
                <a:ea typeface="宋体" charset="-122"/>
              </a:rPr>
              <a:t>.</a:t>
            </a:r>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14</a:t>
            </a:fld>
            <a:endParaRPr lang="en-US" altLang="zh-CN" dirty="0">
              <a:solidFill>
                <a:prstClr val="black"/>
              </a:solidFill>
            </a:endParaRPr>
          </a:p>
        </p:txBody>
      </p:sp>
    </p:spTree>
    <p:extLst>
      <p:ext uri="{BB962C8B-B14F-4D97-AF65-F5344CB8AC3E}">
        <p14:creationId xmlns:p14="http://schemas.microsoft.com/office/powerpoint/2010/main" val="349026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40CBDBB9-F219-4803-8D7F-961BBCA90DA2}" type="slidenum">
              <a:rPr lang="zh-CN" altLang="en-US" sz="1200" smtClean="0">
                <a:latin typeface="Arial" pitchFamily="34" charset="0"/>
                <a:ea typeface="微软雅黑" pitchFamily="34" charset="-122"/>
              </a:rPr>
              <a:pPr eaLnBrk="1" hangingPunct="1"/>
              <a:t>16</a:t>
            </a:fld>
            <a:endParaRPr lang="en-US" altLang="zh-CN" sz="1200" smtClean="0">
              <a:latin typeface="Arial" pitchFamily="34" charset="0"/>
              <a:ea typeface="微软雅黑"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EEEE6C-7BD5-4D1F-84C7-093672BCF73A}" type="slidenum">
              <a:rPr lang="en-US" altLang="zh-CN" smtClean="0"/>
              <a:pPr>
                <a:defRPr/>
              </a:pPr>
              <a:t>17</a:t>
            </a:fld>
            <a:endParaRPr lang="en-US" altLang="zh-CN" dirty="0"/>
          </a:p>
        </p:txBody>
      </p:sp>
    </p:spTree>
    <p:extLst>
      <p:ext uri="{BB962C8B-B14F-4D97-AF65-F5344CB8AC3E}">
        <p14:creationId xmlns:p14="http://schemas.microsoft.com/office/powerpoint/2010/main" val="697614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18</a:t>
            </a:fld>
            <a:endParaRPr lang="en-US" altLang="zh-CN" dirty="0"/>
          </a:p>
        </p:txBody>
      </p:sp>
    </p:spTree>
    <p:extLst>
      <p:ext uri="{BB962C8B-B14F-4D97-AF65-F5344CB8AC3E}">
        <p14:creationId xmlns:p14="http://schemas.microsoft.com/office/powerpoint/2010/main" val="244923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19</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20</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21</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22</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23</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buClr>
                <a:srgbClr val="FFC000"/>
              </a:buClr>
              <a:buFont typeface="Arial" pitchFamily="34" charset="0"/>
              <a:buNone/>
            </a:pPr>
            <a:endParaRPr lang="en-US" altLang="zh-CN" dirty="0" smtClean="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EAA4E50D-27C8-401A-9162-196B58474E06}" type="slidenum">
              <a:rPr lang="en-US" altLang="zh-CN" smtClean="0"/>
              <a:pPr>
                <a:defRPr/>
              </a:pPr>
              <a:t>4</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24</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25</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26</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27</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29</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30</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eaLnBrk="1" hangingPunct="1"/>
            <a:fld id="{6EAB8131-A47B-4A7A-A25F-A338E9BD4C27}" type="slidenum">
              <a:rPr lang="zh-CN" altLang="en-US" sz="1200" smtClean="0"/>
              <a:pPr eaLnBrk="1" hangingPunct="1"/>
              <a:t>37</a:t>
            </a:fld>
            <a:endParaRPr lang="en-US" altLang="zh-CN" sz="12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eaLnBrk="1" hangingPunct="1"/>
            <a:fld id="{D8856204-35EC-45BF-A097-1C578B04442A}" type="slidenum">
              <a:rPr lang="zh-CN" altLang="en-US" sz="1200" smtClean="0"/>
              <a:pPr eaLnBrk="1" hangingPunct="1"/>
              <a:t>41</a:t>
            </a:fld>
            <a:endParaRPr lang="en-US" altLang="zh-CN"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个设计，</a:t>
            </a:r>
            <a:r>
              <a:rPr kumimoji="1" lang="en-US" altLang="zh-CN" sz="1200" kern="1200" smtClean="0">
                <a:solidFill>
                  <a:schemeClr val="tx1"/>
                </a:solidFill>
                <a:effectLst/>
                <a:latin typeface="宋体" pitchFamily="2" charset="-122"/>
                <a:ea typeface="+mn-ea"/>
                <a:cs typeface="宋体" charset="0"/>
              </a:rPr>
              <a:t>6</a:t>
            </a:r>
            <a:r>
              <a:rPr kumimoji="1" lang="zh-CN" altLang="zh-CN" sz="1200" kern="1200" smtClean="0">
                <a:solidFill>
                  <a:schemeClr val="tx1"/>
                </a:solidFill>
                <a:effectLst/>
                <a:latin typeface="宋体" pitchFamily="2" charset="-122"/>
                <a:ea typeface="+mn-ea"/>
                <a:cs typeface="宋体" charset="0"/>
              </a:rPr>
              <a:t>个开发（设计主要完成核心功能的开发），其中</a:t>
            </a:r>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个无</a:t>
            </a:r>
            <a:r>
              <a:rPr kumimoji="1" lang="en-US" altLang="zh-CN" sz="1200" kern="1200" smtClean="0">
                <a:solidFill>
                  <a:schemeClr val="tx1"/>
                </a:solidFill>
                <a:effectLst/>
                <a:latin typeface="宋体" pitchFamily="2" charset="-122"/>
                <a:ea typeface="+mn-ea"/>
                <a:cs typeface="宋体" charset="0"/>
              </a:rPr>
              <a:t>K3Cloud</a:t>
            </a:r>
            <a:r>
              <a:rPr kumimoji="1" lang="zh-CN" altLang="zh-CN" sz="1200" kern="1200" smtClean="0">
                <a:solidFill>
                  <a:schemeClr val="tx1"/>
                </a:solidFill>
                <a:effectLst/>
                <a:latin typeface="宋体" pitchFamily="2" charset="-122"/>
                <a:ea typeface="+mn-ea"/>
                <a:cs typeface="宋体" charset="0"/>
              </a:rPr>
              <a:t>开发经验，</a:t>
            </a:r>
            <a:r>
              <a:rPr kumimoji="1" lang="en-US" altLang="zh-CN" sz="1200" kern="1200" smtClean="0">
                <a:solidFill>
                  <a:schemeClr val="tx1"/>
                </a:solidFill>
                <a:effectLst/>
                <a:latin typeface="宋体" pitchFamily="2" charset="-122"/>
                <a:ea typeface="+mn-ea"/>
                <a:cs typeface="宋体" charset="0"/>
              </a:rPr>
              <a:t>2</a:t>
            </a:r>
            <a:r>
              <a:rPr kumimoji="1" lang="zh-CN" altLang="zh-CN" sz="1200" kern="1200" smtClean="0">
                <a:solidFill>
                  <a:schemeClr val="tx1"/>
                </a:solidFill>
                <a:effectLst/>
                <a:latin typeface="宋体" pitchFamily="2" charset="-122"/>
                <a:ea typeface="+mn-ea"/>
                <a:cs typeface="宋体" charset="0"/>
              </a:rPr>
              <a:t>个客户的开发人员（未学过</a:t>
            </a:r>
            <a:r>
              <a:rPr kumimoji="1" lang="en-US" altLang="zh-CN" sz="1200" kern="1200" smtClean="0">
                <a:solidFill>
                  <a:schemeClr val="tx1"/>
                </a:solidFill>
                <a:effectLst/>
                <a:latin typeface="宋体" pitchFamily="2" charset="-122"/>
                <a:ea typeface="+mn-ea"/>
                <a:cs typeface="宋体" charset="0"/>
              </a:rPr>
              <a:t>C#</a:t>
            </a:r>
            <a:r>
              <a:rPr kumimoji="1" lang="zh-CN" altLang="zh-CN" sz="1200" kern="1200" smtClean="0">
                <a:solidFill>
                  <a:schemeClr val="tx1"/>
                </a:solidFill>
                <a:effectLst/>
                <a:latin typeface="宋体" pitchFamily="2" charset="-122"/>
                <a:ea typeface="+mn-ea"/>
                <a:cs typeface="宋体" charset="0"/>
              </a:rPr>
              <a:t>），</a:t>
            </a:r>
            <a:r>
              <a:rPr kumimoji="1" lang="en-US" altLang="zh-CN" sz="1200" kern="1200" smtClean="0">
                <a:solidFill>
                  <a:schemeClr val="tx1"/>
                </a:solidFill>
                <a:effectLst/>
                <a:latin typeface="宋体" pitchFamily="2" charset="-122"/>
                <a:ea typeface="+mn-ea"/>
                <a:cs typeface="宋体" charset="0"/>
              </a:rPr>
              <a:t>1</a:t>
            </a:r>
            <a:r>
              <a:rPr kumimoji="1" lang="zh-CN" altLang="zh-CN" sz="1200" kern="1200" smtClean="0">
                <a:solidFill>
                  <a:schemeClr val="tx1"/>
                </a:solidFill>
                <a:effectLst/>
                <a:latin typeface="宋体" pitchFamily="2" charset="-122"/>
                <a:ea typeface="+mn-ea"/>
                <a:cs typeface="宋体" charset="0"/>
              </a:rPr>
              <a:t>个是毕业生</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44</a:t>
            </a:fld>
            <a:endParaRPr lang="en-US" altLang="zh-CN"/>
          </a:p>
        </p:txBody>
      </p:sp>
    </p:spTree>
    <p:extLst>
      <p:ext uri="{BB962C8B-B14F-4D97-AF65-F5344CB8AC3E}">
        <p14:creationId xmlns:p14="http://schemas.microsoft.com/office/powerpoint/2010/main" val="347129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smtClean="0">
                <a:latin typeface="微软雅黑" pitchFamily="34" charset="-122"/>
                <a:ea typeface="微软雅黑" pitchFamily="34" charset="-122"/>
              </a:rPr>
              <a:t>以项目为核心主线，进行全程业务的管理和管控，将与项目有关的合同、计划、预算、进度、成本、资金、采购、生产、风险、变更、质量等信息，统一集中到项目管控平台，可以通过项目查询，快速清晰掌握项目项目状况，帮助企业形成快速的项目决策分析支持平台。</a:t>
            </a:r>
          </a:p>
          <a:p>
            <a:endParaRPr lang="zh-CN" altLang="en-US"/>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47</a:t>
            </a:fld>
            <a:endParaRPr lang="en-US" altLang="zh-CN" dirty="0"/>
          </a:p>
        </p:txBody>
      </p:sp>
    </p:spTree>
    <p:extLst>
      <p:ext uri="{BB962C8B-B14F-4D97-AF65-F5344CB8AC3E}">
        <p14:creationId xmlns:p14="http://schemas.microsoft.com/office/powerpoint/2010/main" val="2913690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48</a:t>
            </a:fld>
            <a:endParaRPr lang="en-US" altLang="zh-CN" dirty="0"/>
          </a:p>
        </p:txBody>
      </p:sp>
    </p:spTree>
    <p:extLst>
      <p:ext uri="{BB962C8B-B14F-4D97-AF65-F5344CB8AC3E}">
        <p14:creationId xmlns:p14="http://schemas.microsoft.com/office/powerpoint/2010/main" val="2346917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50</a:t>
            </a:fld>
            <a:endParaRPr lang="en-US" altLang="zh-CN" dirty="0"/>
          </a:p>
        </p:txBody>
      </p:sp>
    </p:spTree>
    <p:extLst>
      <p:ext uri="{BB962C8B-B14F-4D97-AF65-F5344CB8AC3E}">
        <p14:creationId xmlns:p14="http://schemas.microsoft.com/office/powerpoint/2010/main" val="4171710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51</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52</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53</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54</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55</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56</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57</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mtClean="0">
                <a:solidFill>
                  <a:schemeClr val="bg1"/>
                </a:solidFill>
                <a:latin typeface="微软雅黑" pitchFamily="34" charset="-122"/>
                <a:ea typeface="微软雅黑" pitchFamily="34" charset="-122"/>
              </a:rPr>
              <a:t>K/3</a:t>
            </a:r>
            <a:r>
              <a:rPr lang="zh-CN" altLang="en-US" smtClean="0">
                <a:solidFill>
                  <a:schemeClr val="bg1"/>
                </a:solidFill>
                <a:latin typeface="微软雅黑" pitchFamily="34" charset="-122"/>
                <a:ea typeface="微软雅黑" pitchFamily="34" charset="-122"/>
              </a:rPr>
              <a:t> </a:t>
            </a:r>
            <a:r>
              <a:rPr lang="en-US" altLang="zh-CN" smtClean="0">
                <a:solidFill>
                  <a:schemeClr val="bg1"/>
                </a:solidFill>
                <a:latin typeface="微软雅黑" pitchFamily="34" charset="-122"/>
                <a:ea typeface="微软雅黑" pitchFamily="34" charset="-122"/>
              </a:rPr>
              <a:t>cloud</a:t>
            </a:r>
            <a:r>
              <a:rPr lang="zh-CN" altLang="en-US" smtClean="0">
                <a:solidFill>
                  <a:schemeClr val="bg1"/>
                </a:solidFill>
                <a:latin typeface="微软雅黑" pitchFamily="34" charset="-122"/>
                <a:ea typeface="微软雅黑" pitchFamily="34" charset="-122"/>
              </a:rPr>
              <a:t>系统架构支撑动态商业应用，应用</a:t>
            </a:r>
            <a:r>
              <a:rPr lang="en-US" altLang="zh-CN" smtClean="0">
                <a:solidFill>
                  <a:schemeClr val="bg1"/>
                </a:solidFill>
                <a:latin typeface="微软雅黑" pitchFamily="34" charset="-122"/>
                <a:ea typeface="微软雅黑" pitchFamily="34" charset="-122"/>
              </a:rPr>
              <a:t>K/3</a:t>
            </a:r>
            <a:r>
              <a:rPr lang="zh-CN" altLang="en-US" smtClean="0">
                <a:solidFill>
                  <a:schemeClr val="bg1"/>
                </a:solidFill>
                <a:latin typeface="微软雅黑" pitchFamily="34" charset="-122"/>
                <a:ea typeface="微软雅黑" pitchFamily="34" charset="-122"/>
              </a:rPr>
              <a:t> </a:t>
            </a:r>
            <a:r>
              <a:rPr lang="en-US" altLang="zh-CN" smtClean="0">
                <a:solidFill>
                  <a:schemeClr val="bg1"/>
                </a:solidFill>
                <a:latin typeface="微软雅黑" pitchFamily="34" charset="-122"/>
                <a:ea typeface="微软雅黑" pitchFamily="34" charset="-122"/>
              </a:rPr>
              <a:t>cloud</a:t>
            </a:r>
            <a:r>
              <a:rPr lang="zh-CN" altLang="en-US" smtClean="0">
                <a:solidFill>
                  <a:schemeClr val="bg1"/>
                </a:solidFill>
                <a:latin typeface="微软雅黑" pitchFamily="34" charset="-122"/>
                <a:ea typeface="微软雅黑" pitchFamily="34" charset="-122"/>
              </a:rPr>
              <a:t>的企业，可以从容应对业务的发展与变化。</a:t>
            </a:r>
            <a:endParaRPr lang="en-US" altLang="zh-CN" smtClean="0">
              <a:solidFill>
                <a:schemeClr val="bg1"/>
              </a:solidFill>
              <a:latin typeface="微软雅黑" pitchFamily="34" charset="-122"/>
              <a:ea typeface="微软雅黑"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solidFill>
                  <a:schemeClr val="bg1"/>
                </a:solidFill>
                <a:latin typeface="微软雅黑" pitchFamily="34" charset="-122"/>
                <a:ea typeface="微软雅黑" pitchFamily="34" charset="-122"/>
              </a:rPr>
              <a:t>动态领域模型、云平台技术、跨数据库技术、</a:t>
            </a:r>
            <a:r>
              <a:rPr lang="en-US" altLang="zh-CN" smtClean="0">
                <a:solidFill>
                  <a:schemeClr val="bg1"/>
                </a:solidFill>
                <a:latin typeface="微软雅黑" pitchFamily="34" charset="-122"/>
                <a:ea typeface="微软雅黑" pitchFamily="34" charset="-122"/>
              </a:rPr>
              <a:t>Web2.0</a:t>
            </a:r>
            <a:r>
              <a:rPr lang="zh-CN" altLang="en-US" smtClean="0">
                <a:solidFill>
                  <a:schemeClr val="bg1"/>
                </a:solidFill>
                <a:latin typeface="微软雅黑" pitchFamily="34" charset="-122"/>
                <a:ea typeface="微软雅黑" pitchFamily="34" charset="-122"/>
              </a:rPr>
              <a:t>技术、无线技术、企业管理软件生态链等方面阐述</a:t>
            </a:r>
            <a:r>
              <a:rPr lang="en-US" altLang="zh-CN" smtClean="0">
                <a:solidFill>
                  <a:schemeClr val="bg1"/>
                </a:solidFill>
                <a:latin typeface="微软雅黑" pitchFamily="34" charset="-122"/>
                <a:ea typeface="微软雅黑" pitchFamily="34" charset="-122"/>
              </a:rPr>
              <a:t>K/3</a:t>
            </a:r>
            <a:r>
              <a:rPr lang="zh-CN" altLang="en-US" smtClean="0">
                <a:solidFill>
                  <a:schemeClr val="bg1"/>
                </a:solidFill>
                <a:latin typeface="微软雅黑" pitchFamily="34" charset="-122"/>
                <a:ea typeface="微软雅黑" pitchFamily="34" charset="-122"/>
              </a:rPr>
              <a:t> </a:t>
            </a:r>
            <a:r>
              <a:rPr lang="en-US" altLang="zh-CN" smtClean="0">
                <a:solidFill>
                  <a:schemeClr val="bg1"/>
                </a:solidFill>
                <a:latin typeface="微软雅黑" pitchFamily="34" charset="-122"/>
                <a:ea typeface="微软雅黑" pitchFamily="34" charset="-122"/>
              </a:rPr>
              <a:t>cloud</a:t>
            </a:r>
            <a:r>
              <a:rPr lang="zh-CN" altLang="en-US" smtClean="0">
                <a:solidFill>
                  <a:schemeClr val="bg1"/>
                </a:solidFill>
                <a:latin typeface="微软雅黑" pitchFamily="34" charset="-122"/>
                <a:ea typeface="微软雅黑" pitchFamily="34" charset="-122"/>
              </a:rPr>
              <a:t>的技术特性。</a:t>
            </a:r>
          </a:p>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7</a:t>
            </a:fld>
            <a:endParaRPr lang="en-US" altLang="zh-CN"/>
          </a:p>
        </p:txBody>
      </p:sp>
    </p:spTree>
    <p:extLst>
      <p:ext uri="{BB962C8B-B14F-4D97-AF65-F5344CB8AC3E}">
        <p14:creationId xmlns:p14="http://schemas.microsoft.com/office/powerpoint/2010/main" val="2436119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58</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59</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60</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61</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62</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63</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64</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65</a:t>
            </a:fld>
            <a:endParaRPr lang="en-US" altLang="zh-CN" dirty="0">
              <a:solidFill>
                <a:prstClr val="black"/>
              </a:solidFill>
            </a:endParaRPr>
          </a:p>
        </p:txBody>
      </p:sp>
    </p:spTree>
    <p:extLst>
      <p:ext uri="{BB962C8B-B14F-4D97-AF65-F5344CB8AC3E}">
        <p14:creationId xmlns:p14="http://schemas.microsoft.com/office/powerpoint/2010/main" val="1040304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相较其他</a:t>
            </a:r>
            <a:r>
              <a:rPr lang="en-US" altLang="zh-CN" smtClean="0"/>
              <a:t>ERP</a:t>
            </a:r>
            <a:r>
              <a:rPr lang="zh-CN" altLang="en-US" smtClean="0"/>
              <a:t>平台软件，</a:t>
            </a:r>
            <a:r>
              <a:rPr lang="en-US" altLang="zh-CN" smtClean="0"/>
              <a:t>K/3</a:t>
            </a:r>
            <a:r>
              <a:rPr lang="en-US" altLang="zh-CN" baseline="0" smtClean="0"/>
              <a:t> Cloud </a:t>
            </a:r>
            <a:r>
              <a:rPr lang="zh-CN" altLang="en-US" baseline="0" smtClean="0"/>
              <a:t>将平台化向业务进一步延伸，例如预警平台、智能会计平台、核销平台、信用管理、国际化等业务平台的延伸（图中最外围的业务平台）</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8</a:t>
            </a:fld>
            <a:endParaRPr lang="en-US" altLang="zh-CN"/>
          </a:p>
        </p:txBody>
      </p:sp>
    </p:spTree>
    <p:extLst>
      <p:ext uri="{BB962C8B-B14F-4D97-AF65-F5344CB8AC3E}">
        <p14:creationId xmlns:p14="http://schemas.microsoft.com/office/powerpoint/2010/main" val="6736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3DE3BFA1-3B12-4261-B17E-B6AB0193285A}" type="slidenum">
              <a:rPr lang="zh-CN" altLang="en-US" sz="1200" smtClean="0">
                <a:latin typeface="Arial" pitchFamily="34" charset="0"/>
              </a:rPr>
              <a:pPr eaLnBrk="1" hangingPunct="1"/>
              <a:t>9</a:t>
            </a:fld>
            <a:endParaRPr lang="zh-CN" altLang="en-US" sz="1200"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4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F2323D35-ACB6-445B-8E36-CA593B9BB14E}" type="slidenum">
              <a:rPr lang="en-US" altLang="zh-CN" sz="1200" smtClean="0">
                <a:latin typeface="Arial" pitchFamily="34" charset="0"/>
              </a:rPr>
              <a:pPr eaLnBrk="1" hangingPunct="1"/>
              <a:t>10</a:t>
            </a:fld>
            <a:endParaRPr lang="en-US" altLang="zh-CN" sz="1200"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7A7DABA6-FD4E-476D-AADB-B0E725F8E8DC}" type="slidenum">
              <a:rPr lang="zh-CN" altLang="en-US" sz="1200" smtClean="0">
                <a:latin typeface="Arial" pitchFamily="34" charset="0"/>
              </a:rPr>
              <a:pPr eaLnBrk="1" hangingPunct="1"/>
              <a:t>11</a:t>
            </a:fld>
            <a:endParaRPr lang="zh-CN" altLang="en-US" sz="120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F9B6507B-222D-48FA-B6C0-BCB057922BAF}" type="slidenum">
              <a:rPr lang="zh-CN" altLang="en-US" sz="1200" smtClean="0">
                <a:latin typeface="Arial" pitchFamily="34" charset="0"/>
              </a:rPr>
              <a:pPr eaLnBrk="1" hangingPunct="1"/>
              <a:t>12</a:t>
            </a:fld>
            <a:endParaRPr lang="zh-CN" altLang="en-US" sz="120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9.png"/><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9.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6777" cy="5143500"/>
          </a:xfrm>
          <a:prstGeom prst="rect">
            <a:avLst/>
          </a:prstGeom>
        </p:spPr>
      </p:pic>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kumimoji="1" lang="zh-CN" altLang="en-US" smtClean="0"/>
              <a:t>单击此处编辑母版标题样式</a:t>
            </a:r>
            <a:endParaRPr kumimoji="1"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866" indent="-342866"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kumimoji="1" lang="zh-CN" altLang="en-US" smtClean="0"/>
              <a:t>单击此处编辑母版副标题样式</a:t>
            </a:r>
            <a:endParaRPr kumimoji="1" lang="zh-CN" altLang="en-US" dirty="0"/>
          </a:p>
        </p:txBody>
      </p:sp>
      <p:sp>
        <p:nvSpPr>
          <p:cNvPr id="9"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b="0" i="0" spc="0" baseline="0" dirty="0">
                <a:solidFill>
                  <a:srgbClr val="4D4D4D"/>
                </a:solidFill>
                <a:latin typeface="微软雅黑" pitchFamily="34" charset="-122"/>
                <a:ea typeface="微软雅黑" pitchFamily="34" charset="-122"/>
                <a:cs typeface="微软雅黑"/>
                <a:sym typeface="Helvetica Neue" charset="0"/>
              </a:rPr>
              <a:t>©1993-2012</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金蝶软</a:t>
            </a:r>
            <a:r>
              <a:rPr lang="zh-CN" altLang="en-US" sz="900" b="0" i="0" spc="0" baseline="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a:t>
            </a:r>
            <a:r>
              <a:rPr lang="zh-CN" altLang="en-US" sz="900" b="0" i="0" spc="0" baseline="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限公司</a:t>
            </a:r>
          </a:p>
        </p:txBody>
      </p:sp>
      <p:sp>
        <p:nvSpPr>
          <p:cNvPr id="13" name="Text Box 2"/>
          <p:cNvSpPr txBox="1">
            <a:spLocks noChangeArrowheads="1"/>
          </p:cNvSpPr>
          <p:nvPr userDrawn="1"/>
        </p:nvSpPr>
        <p:spPr bwMode="auto">
          <a:xfrm>
            <a:off x="7558091" y="4842946"/>
            <a:ext cx="1622425" cy="249086"/>
          </a:xfrm>
          <a:prstGeom prst="rect">
            <a:avLst/>
          </a:prstGeom>
          <a:noFill/>
          <a:ln w="9525">
            <a:noFill/>
            <a:miter lim="800000"/>
            <a:headEnd/>
            <a:tailEnd/>
          </a:ln>
        </p:spPr>
        <p:txBody>
          <a:bodyPr lIns="74289" tIns="8890" rIns="74289" bIns="8890"/>
          <a:lstStyle/>
          <a:p>
            <a:pPr algn="just">
              <a:lnSpc>
                <a:spcPts val="1400"/>
              </a:lnSpc>
            </a:pPr>
            <a:r>
              <a:rPr lang="zh-CN" altLang="en-US" sz="900" b="0" i="0" kern="1200" spc="0" baseline="0" dirty="0" smtClean="0">
                <a:solidFill>
                  <a:srgbClr val="4D4D4D"/>
                </a:solidFill>
                <a:latin typeface="微软雅黑" pitchFamily="34" charset="-122"/>
                <a:ea typeface="微软雅黑" pitchFamily="34" charset="-122"/>
                <a:cs typeface="微软雅黑"/>
              </a:rPr>
              <a:t>④ 内部公开 请勿外传</a:t>
            </a:r>
            <a:endParaRPr lang="zh-CN" altLang="zh-CN" sz="900" b="0" i="0" kern="1200" spc="0" baseline="0" dirty="0">
              <a:solidFill>
                <a:srgbClr val="4D4D4D"/>
              </a:solidFill>
              <a:latin typeface="微软雅黑" pitchFamily="34" charset="-122"/>
              <a:ea typeface="微软雅黑" pitchFamily="34" charset="-122"/>
              <a:cs typeface="微软雅黑"/>
            </a:endParaRPr>
          </a:p>
        </p:txBody>
      </p:sp>
      <p:pic>
        <p:nvPicPr>
          <p:cNvPr id="18" name="图片 17"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65" y="442770"/>
            <a:ext cx="2025099" cy="504000"/>
          </a:xfrm>
          <a:prstGeom prst="rect">
            <a:avLst/>
          </a:prstGeom>
        </p:spPr>
      </p:pic>
      <p:grpSp>
        <p:nvGrpSpPr>
          <p:cNvPr id="8" name="组合 7"/>
          <p:cNvGrpSpPr/>
          <p:nvPr userDrawn="1"/>
        </p:nvGrpSpPr>
        <p:grpSpPr>
          <a:xfrm>
            <a:off x="144963" y="2321154"/>
            <a:ext cx="6371254" cy="3058908"/>
            <a:chOff x="395536" y="2897458"/>
            <a:chExt cx="4549883" cy="2184448"/>
          </a:xfrm>
        </p:grpSpPr>
        <p:pic>
          <p:nvPicPr>
            <p:cNvPr id="10"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90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66" indent="0" algn="ctr">
              <a:buNone/>
              <a:defRPr sz="1500"/>
            </a:lvl2pPr>
            <a:lvl3pPr marL="685732" indent="0" algn="ctr">
              <a:buNone/>
              <a:defRPr sz="1400"/>
            </a:lvl3pPr>
            <a:lvl4pPr marL="1028598" indent="0" algn="ctr">
              <a:buNone/>
              <a:defRPr sz="1200"/>
            </a:lvl4pPr>
            <a:lvl5pPr marL="1371464" indent="0" algn="ctr">
              <a:buNone/>
              <a:defRPr sz="1200"/>
            </a:lvl5pPr>
            <a:lvl6pPr marL="1714331" indent="0" algn="ctr">
              <a:buNone/>
              <a:defRPr sz="1200"/>
            </a:lvl6pPr>
            <a:lvl7pPr marL="2057195" indent="0" algn="ctr">
              <a:buNone/>
              <a:defRPr sz="1200"/>
            </a:lvl7pPr>
            <a:lvl8pPr marL="2400060" indent="0" algn="ctr">
              <a:buNone/>
              <a:defRPr sz="1200"/>
            </a:lvl8pPr>
            <a:lvl9pPr marL="2742926"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EB5C08A1-7713-47CE-97B4-863D833656A0}" type="datetimeFigureOut">
              <a:rPr lang="id-ID" smtClean="0">
                <a:solidFill>
                  <a:srgbClr val="262626">
                    <a:tint val="75000"/>
                  </a:srgbClr>
                </a:solidFill>
              </a:rPr>
              <a:pPr/>
              <a:t>27/02/2017</a:t>
            </a:fld>
            <a:endParaRPr lang="id-ID">
              <a:solidFill>
                <a:srgbClr val="262626">
                  <a:tint val="75000"/>
                </a:srgbClr>
              </a:solidFill>
            </a:endParaRPr>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id-ID">
              <a:solidFill>
                <a:srgbClr val="262626">
                  <a:tint val="75000"/>
                </a:srgbClr>
              </a:solidFill>
            </a:endParaRPr>
          </a:p>
        </p:txBody>
      </p:sp>
      <p:sp>
        <p:nvSpPr>
          <p:cNvPr id="6" name="Slide Number Placeholder 5"/>
          <p:cNvSpPr>
            <a:spLocks noGrp="1"/>
          </p:cNvSpPr>
          <p:nvPr>
            <p:ph type="sldNum" sz="quarter" idx="12"/>
          </p:nvPr>
        </p:nvSpPr>
        <p:spPr>
          <a:xfrm>
            <a:off x="8143877" y="4767264"/>
            <a:ext cx="371475" cy="273844"/>
          </a:xfrm>
          <a:prstGeom prst="rect">
            <a:avLst/>
          </a:prstGeom>
        </p:spPr>
        <p:txBody>
          <a:bodyPr lIns="68574" tIns="34289" rIns="68574" bIns="34289"/>
          <a:lstStyle/>
          <a:p>
            <a:fld id="{BD3C9449-514E-4F2F-BDF6-E5528CC1E8B5}" type="slidenum">
              <a:rPr lang="id-ID" smtClean="0">
                <a:solidFill>
                  <a:srgbClr val="262626"/>
                </a:solidFill>
              </a:rPr>
              <a:pPr/>
              <a:t>‹#›</a:t>
            </a:fld>
            <a:endParaRPr lang="id-ID">
              <a:solidFill>
                <a:srgbClr val="262626"/>
              </a:solidFill>
            </a:endParaRPr>
          </a:p>
        </p:txBody>
      </p:sp>
    </p:spTree>
    <p:extLst>
      <p:ext uri="{BB962C8B-B14F-4D97-AF65-F5344CB8AC3E}">
        <p14:creationId xmlns:p14="http://schemas.microsoft.com/office/powerpoint/2010/main" val="428511007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520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07163" y="411958"/>
            <a:ext cx="202565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7"/>
          <p:cNvSpPr>
            <a:spLocks/>
          </p:cNvSpPr>
          <p:nvPr userDrawn="1"/>
        </p:nvSpPr>
        <p:spPr bwMode="auto">
          <a:xfrm>
            <a:off x="395289" y="4686300"/>
            <a:ext cx="2874962" cy="304800"/>
          </a:xfrm>
          <a:prstGeom prst="rect">
            <a:avLst/>
          </a:prstGeom>
          <a:noFill/>
          <a:ln w="12700">
            <a:noFill/>
            <a:miter lim="800000"/>
            <a:headEnd/>
            <a:tailEnd/>
          </a:ln>
        </p:spPr>
        <p:txBody>
          <a:bodyPr lIns="0" tIns="0" rIns="0" bIns="0" anchor="ctr"/>
          <a:lstStyle/>
          <a:p>
            <a:pPr defTabSz="685766">
              <a:defRPr/>
            </a:pPr>
            <a:r>
              <a:rPr lang="zh-CN" altLang="en-US" sz="800">
                <a:solidFill>
                  <a:srgbClr val="4D4D4D"/>
                </a:solidFill>
                <a:latin typeface="微软雅黑" pitchFamily="34" charset="-122"/>
                <a:ea typeface="微软雅黑" pitchFamily="34" charset="-122"/>
                <a:sym typeface="Microsoft YaHei Bold"/>
              </a:rPr>
              <a:t>版权所有</a:t>
            </a:r>
            <a:r>
              <a:rPr lang="en-US" altLang="zh-CN" sz="800">
                <a:solidFill>
                  <a:srgbClr val="4D4D4D"/>
                </a:solidFill>
                <a:latin typeface="微软雅黑" pitchFamily="34" charset="-122"/>
                <a:ea typeface="微软雅黑" pitchFamily="34" charset="-122"/>
                <a:sym typeface="Helvetica Neue"/>
              </a:rPr>
              <a:t>©1993-2012</a:t>
            </a:r>
            <a:r>
              <a:rPr lang="zh-CN" altLang="en-US" sz="800">
                <a:solidFill>
                  <a:srgbClr val="4D4D4D"/>
                </a:solidFill>
                <a:latin typeface="微软雅黑" pitchFamily="34" charset="-122"/>
                <a:ea typeface="微软雅黑" pitchFamily="34" charset="-122"/>
                <a:sym typeface="Microsoft YaHei Bold"/>
              </a:rPr>
              <a:t>金蝶软件（中国）有限公司</a:t>
            </a:r>
          </a:p>
        </p:txBody>
      </p:sp>
      <p:sp>
        <p:nvSpPr>
          <p:cNvPr id="7" name="Text Box 2"/>
          <p:cNvSpPr txBox="1">
            <a:spLocks noChangeArrowheads="1"/>
          </p:cNvSpPr>
          <p:nvPr userDrawn="1"/>
        </p:nvSpPr>
        <p:spPr bwMode="auto">
          <a:xfrm>
            <a:off x="7342191" y="4733927"/>
            <a:ext cx="1622425" cy="248841"/>
          </a:xfrm>
          <a:prstGeom prst="rect">
            <a:avLst/>
          </a:prstGeom>
          <a:noFill/>
          <a:ln w="9525">
            <a:noFill/>
            <a:miter lim="800000"/>
            <a:headEnd/>
            <a:tailEnd/>
          </a:ln>
        </p:spPr>
        <p:txBody>
          <a:bodyPr lIns="55718" tIns="6668" rIns="55718" bIns="6668" anchor="ctr"/>
          <a:lstStyle/>
          <a:p>
            <a:pPr algn="ctr" defTabSz="685766">
              <a:lnSpc>
                <a:spcPts val="1050"/>
              </a:lnSpc>
              <a:defRPr/>
            </a:pPr>
            <a:r>
              <a:rPr lang="zh-CN" altLang="en-US" sz="800">
                <a:solidFill>
                  <a:srgbClr val="4D4D4D"/>
                </a:solidFill>
                <a:latin typeface="微软雅黑" pitchFamily="34" charset="-122"/>
                <a:ea typeface="微软雅黑" pitchFamily="34" charset="-122"/>
              </a:rPr>
              <a:t>④ 内部公开 请勿外传</a:t>
            </a:r>
            <a:endParaRPr lang="zh-CN" altLang="zh-CN" sz="800">
              <a:solidFill>
                <a:srgbClr val="4D4D4D"/>
              </a:solidFill>
              <a:latin typeface="微软雅黑" pitchFamily="34" charset="-122"/>
              <a:ea typeface="微软雅黑" pitchFamily="34" charset="-122"/>
            </a:endParaRPr>
          </a:p>
        </p:txBody>
      </p:sp>
      <p:grpSp>
        <p:nvGrpSpPr>
          <p:cNvPr id="8" name="组合 14"/>
          <p:cNvGrpSpPr>
            <a:grpSpLocks/>
          </p:cNvGrpSpPr>
          <p:nvPr userDrawn="1"/>
        </p:nvGrpSpPr>
        <p:grpSpPr bwMode="auto">
          <a:xfrm>
            <a:off x="-396875" y="2570563"/>
            <a:ext cx="7200900" cy="2593181"/>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059582"/>
            <a:ext cx="7772400" cy="857514"/>
          </a:xfrm>
          <a:prstGeom prst="rect">
            <a:avLst/>
          </a:prstGeom>
        </p:spPr>
        <p:txBody>
          <a:bodyPr>
            <a:normAutofit/>
          </a:bodyPr>
          <a:lstStyle>
            <a:lvl1pPr algn="l">
              <a:defRPr lang="zh-CN" altLang="en-US" sz="30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572002" y="2031693"/>
            <a:ext cx="3960441" cy="1022626"/>
          </a:xfrm>
          <a:prstGeom prst="rect">
            <a:avLst/>
          </a:prstGeom>
        </p:spPr>
        <p:txBody>
          <a:bodyPr>
            <a:normAutofit/>
          </a:bodyPr>
          <a:lstStyle>
            <a:lvl1pPr marL="257162" indent="-257162" algn="l" rtl="0" eaLnBrk="0" fontAlgn="base" hangingPunct="0">
              <a:spcBef>
                <a:spcPct val="20000"/>
              </a:spcBef>
              <a:spcAft>
                <a:spcPct val="0"/>
              </a:spcAft>
              <a:buClr>
                <a:srgbClr val="003399"/>
              </a:buClr>
              <a:buSzPct val="80000"/>
              <a:buFont typeface="Wingdings" pitchFamily="2" charset="2"/>
              <a:buNone/>
              <a:defRPr lang="zh-CN" altLang="en-US" sz="1700" kern="1200" dirty="0">
                <a:solidFill>
                  <a:schemeClr val="tx1"/>
                </a:solidFill>
                <a:latin typeface="黑体" pitchFamily="2" charset="-122"/>
                <a:ea typeface="微软雅黑" pitchFamily="34" charset="-122"/>
                <a:cs typeface="+mn-cs"/>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261784889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extBox 10"/>
          <p:cNvSpPr txBox="1">
            <a:spLocks noChangeArrowheads="1"/>
          </p:cNvSpPr>
          <p:nvPr userDrawn="1"/>
        </p:nvSpPr>
        <p:spPr bwMode="auto">
          <a:xfrm>
            <a:off x="8316916" y="4870849"/>
            <a:ext cx="827087" cy="196206"/>
          </a:xfrm>
          <a:prstGeom prst="rect">
            <a:avLst/>
          </a:prstGeom>
          <a:noFill/>
          <a:ln w="9525">
            <a:noFill/>
            <a:miter lim="800000"/>
            <a:headEnd/>
            <a:tailEnd/>
          </a:ln>
        </p:spPr>
        <p:txBody>
          <a:bodyPr lIns="68577" tIns="34289" rIns="68577" bIns="34289">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defTabSz="685766" eaLnBrk="1" hangingPunct="1"/>
            <a:r>
              <a:rPr lang="en-US" altLang="zh-CN" sz="800" b="1">
                <a:solidFill>
                  <a:srgbClr val="898989"/>
                </a:solidFill>
                <a:latin typeface="微软雅黑" panose="020B0503020204020204" pitchFamily="34" charset="-122"/>
                <a:ea typeface="微软雅黑" panose="020B0503020204020204" pitchFamily="34" charset="-122"/>
              </a:rPr>
              <a:t>P</a:t>
            </a:r>
            <a:fld id="{E30E9B64-C3D1-4FC4-864B-5B38D9416DF6}" type="slidenum">
              <a:rPr lang="en-US" altLang="zh-CN" sz="800" b="1">
                <a:solidFill>
                  <a:srgbClr val="898989"/>
                </a:solidFill>
                <a:latin typeface="微软雅黑" panose="020B0503020204020204" pitchFamily="34" charset="-122"/>
                <a:ea typeface="微软雅黑" panose="020B0503020204020204" pitchFamily="34" charset="-122"/>
              </a:rPr>
              <a:pPr defTabSz="685766" eaLnBrk="1" hangingPunct="1"/>
              <a:t>‹#›</a:t>
            </a:fld>
            <a:endParaRPr lang="zh-CN" altLang="en-US" sz="800" b="1">
              <a:solidFill>
                <a:srgbClr val="898989"/>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95289" y="741973"/>
            <a:ext cx="8334920" cy="3852651"/>
          </a:xfrm>
          <a:prstGeom prst="rect">
            <a:avLst/>
          </a:prstGeom>
        </p:spPr>
        <p:txBody>
          <a:bodyPr>
            <a:normAutofit/>
          </a:bodyPr>
          <a:lstStyle>
            <a:lvl1pPr marL="257162" indent="-257162">
              <a:buSzPct val="100000"/>
              <a:buFontTx/>
              <a:buBlip>
                <a:blip r:embed="rId2"/>
              </a:buBlip>
              <a:defRPr sz="1800" b="0" i="0">
                <a:solidFill>
                  <a:schemeClr val="tx1">
                    <a:lumMod val="85000"/>
                    <a:lumOff val="15000"/>
                  </a:schemeClr>
                </a:solidFill>
                <a:latin typeface="微软雅黑"/>
                <a:ea typeface="微软雅黑"/>
                <a:cs typeface="微软雅黑"/>
              </a:defRPr>
            </a:lvl1pPr>
            <a:lvl2pPr>
              <a:defRPr sz="1500" b="0" i="0">
                <a:solidFill>
                  <a:schemeClr val="tx1">
                    <a:lumMod val="85000"/>
                    <a:lumOff val="15000"/>
                  </a:schemeClr>
                </a:solidFill>
                <a:latin typeface="微软雅黑"/>
                <a:ea typeface="微软雅黑"/>
                <a:cs typeface="微软雅黑"/>
              </a:defRPr>
            </a:lvl2pPr>
            <a:lvl3pPr>
              <a:defRPr sz="1400" b="0" i="0">
                <a:solidFill>
                  <a:schemeClr val="tx1">
                    <a:lumMod val="85000"/>
                    <a:lumOff val="15000"/>
                  </a:schemeClr>
                </a:solidFill>
                <a:latin typeface="微软雅黑"/>
                <a:ea typeface="微软雅黑"/>
                <a:cs typeface="微软雅黑"/>
              </a:defRPr>
            </a:lvl3pPr>
            <a:lvl4pPr>
              <a:defRPr sz="1200" b="0" i="0">
                <a:solidFill>
                  <a:schemeClr val="tx1">
                    <a:lumMod val="85000"/>
                    <a:lumOff val="15000"/>
                  </a:schemeClr>
                </a:solidFill>
                <a:latin typeface="微软雅黑"/>
                <a:ea typeface="微软雅黑"/>
                <a:cs typeface="微软雅黑"/>
              </a:defRPr>
            </a:lvl4pPr>
            <a:lvl5pPr>
              <a:defRPr sz="12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95288" y="0"/>
            <a:ext cx="6697662" cy="465516"/>
          </a:xfrm>
          <a:prstGeom prst="rect">
            <a:avLst/>
          </a:prstGeom>
        </p:spPr>
        <p:txBody>
          <a:bodyPr>
            <a:normAutofit/>
          </a:bodyPr>
          <a:lstStyle>
            <a:lvl1pPr algn="l">
              <a:defRPr sz="21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229611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520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1"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07163" y="411958"/>
            <a:ext cx="202565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p:cNvSpPr>
          <p:nvPr/>
        </p:nvSpPr>
        <p:spPr bwMode="auto">
          <a:xfrm>
            <a:off x="4594228" y="1297603"/>
            <a:ext cx="1358545" cy="553998"/>
          </a:xfrm>
          <a:prstGeom prst="rect">
            <a:avLst/>
          </a:prstGeom>
          <a:noFill/>
          <a:ln w="12700">
            <a:noFill/>
            <a:miter lim="800000"/>
            <a:headEnd/>
            <a:tailEnd/>
          </a:ln>
        </p:spPr>
        <p:txBody>
          <a:bodyPr wrap="none" lIns="0" tIns="0" rIns="0" bIns="0" anchor="ctr">
            <a:spAutoFit/>
          </a:bodyPr>
          <a:lstStyle/>
          <a:p>
            <a:pPr defTabSz="685766">
              <a:defRPr/>
            </a:pPr>
            <a:r>
              <a:rPr lang="en-US" altLang="zh-CN" sz="3600">
                <a:solidFill>
                  <a:srgbClr val="404040"/>
                </a:solidFill>
                <a:latin typeface="Goudy Old Style" pitchFamily="18" charset="0"/>
                <a:ea typeface="Helvetica Neue UltraLight"/>
                <a:cs typeface="Helvetica Neue UltraLight"/>
                <a:sym typeface="Helvetica Neue UltraLight"/>
              </a:rPr>
              <a:t>Thanks</a:t>
            </a:r>
          </a:p>
        </p:txBody>
      </p:sp>
      <p:sp>
        <p:nvSpPr>
          <p:cNvPr id="5" name="Rectangle 5"/>
          <p:cNvSpPr>
            <a:spLocks/>
          </p:cNvSpPr>
          <p:nvPr/>
        </p:nvSpPr>
        <p:spPr bwMode="auto">
          <a:xfrm>
            <a:off x="4122740" y="1987643"/>
            <a:ext cx="806711" cy="219291"/>
          </a:xfrm>
          <a:prstGeom prst="rect">
            <a:avLst/>
          </a:prstGeom>
          <a:noFill/>
          <a:ln w="12700">
            <a:noFill/>
            <a:miter lim="800000"/>
            <a:headEnd/>
            <a:tailEnd/>
          </a:ln>
        </p:spPr>
        <p:txBody>
          <a:bodyPr wrap="none" lIns="0" tIns="0" rIns="0" bIns="0" anchor="ctr">
            <a:spAutoFit/>
          </a:bodyPr>
          <a:lstStyle/>
          <a:p>
            <a:pPr defTabSz="685766">
              <a:defRPr/>
            </a:pPr>
            <a:r>
              <a:rPr lang="en-US" altLang="zh-CN" sz="1400">
                <a:solidFill>
                  <a:srgbClr val="404040"/>
                </a:solidFill>
                <a:latin typeface="Arial Narrow" pitchFamily="34" charset="0"/>
                <a:ea typeface="宋体"/>
                <a:sym typeface="Arial Narrow" pitchFamily="34" charset="0"/>
              </a:rPr>
              <a:t>terima kasih</a:t>
            </a:r>
          </a:p>
        </p:txBody>
      </p:sp>
      <p:sp>
        <p:nvSpPr>
          <p:cNvPr id="6" name="Rectangle 6"/>
          <p:cNvSpPr>
            <a:spLocks/>
          </p:cNvSpPr>
          <p:nvPr/>
        </p:nvSpPr>
        <p:spPr bwMode="auto">
          <a:xfrm>
            <a:off x="3563938" y="1113252"/>
            <a:ext cx="692498" cy="415499"/>
          </a:xfrm>
          <a:prstGeom prst="rect">
            <a:avLst/>
          </a:prstGeom>
          <a:noFill/>
          <a:ln w="12700">
            <a:noFill/>
            <a:miter lim="800000"/>
            <a:headEnd/>
            <a:tailEnd/>
          </a:ln>
        </p:spPr>
        <p:txBody>
          <a:bodyPr wrap="none" lIns="0" tIns="0" rIns="0" bIns="0" anchor="ctr">
            <a:spAutoFit/>
          </a:bodyPr>
          <a:lstStyle/>
          <a:p>
            <a:pPr defTabSz="685766">
              <a:defRPr/>
            </a:pPr>
            <a:r>
              <a:rPr lang="zh-CN" altLang="en-US" sz="2700">
                <a:solidFill>
                  <a:srgbClr val="404040"/>
                </a:solidFill>
                <a:latin typeface="Arial" pitchFamily="34" charset="0"/>
                <a:ea typeface="宋体"/>
                <a:sym typeface="Arial" pitchFamily="34" charset="0"/>
              </a:rPr>
              <a:t>感謝</a:t>
            </a:r>
          </a:p>
        </p:txBody>
      </p:sp>
      <p:sp>
        <p:nvSpPr>
          <p:cNvPr id="7" name="Rectangle 7"/>
          <p:cNvSpPr>
            <a:spLocks/>
          </p:cNvSpPr>
          <p:nvPr/>
        </p:nvSpPr>
        <p:spPr bwMode="auto">
          <a:xfrm>
            <a:off x="5270500" y="1958996"/>
            <a:ext cx="923330" cy="553998"/>
          </a:xfrm>
          <a:prstGeom prst="rect">
            <a:avLst/>
          </a:prstGeom>
          <a:noFill/>
          <a:ln w="12700">
            <a:noFill/>
            <a:miter lim="800000"/>
            <a:headEnd/>
            <a:tailEnd/>
          </a:ln>
        </p:spPr>
        <p:txBody>
          <a:bodyPr wrap="none" lIns="0" tIns="0" rIns="0" bIns="0" anchor="ctr">
            <a:spAutoFit/>
          </a:bodyPr>
          <a:lstStyle/>
          <a:p>
            <a:pPr defTabSz="685766">
              <a:defRPr/>
            </a:pPr>
            <a:r>
              <a:rPr lang="zh-CN" altLang="en-US" sz="3600">
                <a:solidFill>
                  <a:srgbClr val="404040"/>
                </a:solidFill>
                <a:latin typeface="微软雅黑" pitchFamily="34" charset="-122"/>
                <a:ea typeface="微软雅黑" pitchFamily="34" charset="-122"/>
                <a:cs typeface="Microsoft YaHei Bold"/>
                <a:sym typeface="Microsoft YaHei Bold"/>
              </a:rPr>
              <a:t>谢谢</a:t>
            </a:r>
          </a:p>
        </p:txBody>
      </p:sp>
      <p:sp>
        <p:nvSpPr>
          <p:cNvPr id="8" name="Rectangle 8"/>
          <p:cNvSpPr>
            <a:spLocks/>
          </p:cNvSpPr>
          <p:nvPr/>
        </p:nvSpPr>
        <p:spPr bwMode="auto">
          <a:xfrm>
            <a:off x="5476876" y="1135800"/>
            <a:ext cx="769442" cy="184666"/>
          </a:xfrm>
          <a:prstGeom prst="rect">
            <a:avLst/>
          </a:prstGeom>
          <a:noFill/>
          <a:ln w="12700">
            <a:noFill/>
            <a:miter lim="800000"/>
            <a:headEnd/>
            <a:tailEnd/>
          </a:ln>
        </p:spPr>
        <p:txBody>
          <a:bodyPr wrap="none" lIns="0" tIns="0" rIns="0" bIns="0" anchor="ctr">
            <a:spAutoFit/>
          </a:bodyPr>
          <a:lstStyle/>
          <a:p>
            <a:pPr defTabSz="685766">
              <a:defRPr/>
            </a:pPr>
            <a:r>
              <a:rPr lang="zh-CN" altLang="en-US" sz="1200">
                <a:solidFill>
                  <a:srgbClr val="404040"/>
                </a:solidFill>
                <a:latin typeface="Arial" pitchFamily="34" charset="0"/>
                <a:ea typeface="宋体"/>
                <a:sym typeface="Arial" pitchFamily="34" charset="0"/>
              </a:rPr>
              <a:t>ありがとう</a:t>
            </a:r>
          </a:p>
        </p:txBody>
      </p:sp>
      <p:sp>
        <p:nvSpPr>
          <p:cNvPr id="9" name="Rectangle 9"/>
          <p:cNvSpPr>
            <a:spLocks/>
          </p:cNvSpPr>
          <p:nvPr/>
        </p:nvSpPr>
        <p:spPr bwMode="auto">
          <a:xfrm>
            <a:off x="3563940" y="1682431"/>
            <a:ext cx="418384" cy="230833"/>
          </a:xfrm>
          <a:prstGeom prst="rect">
            <a:avLst/>
          </a:prstGeom>
          <a:noFill/>
          <a:ln w="12700">
            <a:noFill/>
            <a:miter lim="800000"/>
            <a:headEnd/>
            <a:tailEnd/>
          </a:ln>
        </p:spPr>
        <p:txBody>
          <a:bodyPr wrap="none" lIns="0" tIns="0" rIns="0" bIns="0" anchor="ctr">
            <a:spAutoFit/>
          </a:bodyPr>
          <a:lstStyle/>
          <a:p>
            <a:pPr defTabSz="685766">
              <a:defRPr/>
            </a:pPr>
            <a:r>
              <a:rPr lang="en-US" altLang="zh-CN" sz="1500">
                <a:solidFill>
                  <a:srgbClr val="404040"/>
                </a:solidFill>
                <a:latin typeface="Arial" pitchFamily="34" charset="0"/>
                <a:ea typeface="Thonburi"/>
                <a:cs typeface="Thonburi"/>
                <a:sym typeface="Arial" pitchFamily="34" charset="0"/>
              </a:rPr>
              <a:t>ขอบคุณ</a:t>
            </a:r>
          </a:p>
        </p:txBody>
      </p:sp>
      <p:sp>
        <p:nvSpPr>
          <p:cNvPr id="10" name="Rectangle 37"/>
          <p:cNvSpPr>
            <a:spLocks/>
          </p:cNvSpPr>
          <p:nvPr userDrawn="1"/>
        </p:nvSpPr>
        <p:spPr bwMode="auto">
          <a:xfrm>
            <a:off x="395289" y="4686300"/>
            <a:ext cx="2874962" cy="304800"/>
          </a:xfrm>
          <a:prstGeom prst="rect">
            <a:avLst/>
          </a:prstGeom>
          <a:noFill/>
          <a:ln w="12700">
            <a:noFill/>
            <a:miter lim="800000"/>
            <a:headEnd/>
            <a:tailEnd/>
          </a:ln>
        </p:spPr>
        <p:txBody>
          <a:bodyPr lIns="0" tIns="0" rIns="0" bIns="0" anchor="ctr"/>
          <a:lstStyle/>
          <a:p>
            <a:pPr defTabSz="685766">
              <a:defRPr/>
            </a:pPr>
            <a:r>
              <a:rPr lang="zh-CN" altLang="en-US" sz="800">
                <a:solidFill>
                  <a:srgbClr val="4D4D4D"/>
                </a:solidFill>
                <a:latin typeface="微软雅黑" pitchFamily="34" charset="-122"/>
                <a:ea typeface="微软雅黑" pitchFamily="34" charset="-122"/>
                <a:sym typeface="Microsoft YaHei Bold"/>
              </a:rPr>
              <a:t>版权所有</a:t>
            </a:r>
            <a:r>
              <a:rPr lang="en-US" altLang="zh-CN" sz="800">
                <a:solidFill>
                  <a:srgbClr val="4D4D4D"/>
                </a:solidFill>
                <a:latin typeface="微软雅黑" pitchFamily="34" charset="-122"/>
                <a:ea typeface="微软雅黑" pitchFamily="34" charset="-122"/>
                <a:sym typeface="Helvetica Neue"/>
              </a:rPr>
              <a:t>©1993-2012</a:t>
            </a:r>
            <a:r>
              <a:rPr lang="zh-CN" altLang="en-US" sz="800">
                <a:solidFill>
                  <a:srgbClr val="4D4D4D"/>
                </a:solidFill>
                <a:latin typeface="微软雅黑" pitchFamily="34" charset="-122"/>
                <a:ea typeface="微软雅黑" pitchFamily="34" charset="-122"/>
                <a:sym typeface="Microsoft YaHei Bold"/>
              </a:rPr>
              <a:t>金蝶软件（中国）有限公司</a:t>
            </a:r>
          </a:p>
        </p:txBody>
      </p:sp>
      <p:sp>
        <p:nvSpPr>
          <p:cNvPr id="11" name="Text Box 2"/>
          <p:cNvSpPr txBox="1">
            <a:spLocks noChangeArrowheads="1"/>
          </p:cNvSpPr>
          <p:nvPr userDrawn="1"/>
        </p:nvSpPr>
        <p:spPr bwMode="auto">
          <a:xfrm>
            <a:off x="7342191" y="4733927"/>
            <a:ext cx="1622425" cy="248841"/>
          </a:xfrm>
          <a:prstGeom prst="rect">
            <a:avLst/>
          </a:prstGeom>
          <a:noFill/>
          <a:ln w="9525">
            <a:noFill/>
            <a:miter lim="800000"/>
            <a:headEnd/>
            <a:tailEnd/>
          </a:ln>
        </p:spPr>
        <p:txBody>
          <a:bodyPr lIns="55718" tIns="6668" rIns="55718" bIns="6668" anchor="ctr"/>
          <a:lstStyle/>
          <a:p>
            <a:pPr algn="ctr" defTabSz="685766">
              <a:lnSpc>
                <a:spcPts val="1050"/>
              </a:lnSpc>
              <a:defRPr/>
            </a:pPr>
            <a:r>
              <a:rPr lang="zh-CN" altLang="en-US" sz="800">
                <a:solidFill>
                  <a:srgbClr val="4D4D4D"/>
                </a:solidFill>
                <a:latin typeface="微软雅黑" pitchFamily="34" charset="-122"/>
                <a:ea typeface="微软雅黑" pitchFamily="34" charset="-122"/>
              </a:rPr>
              <a:t>④ 内部公开 请勿外传</a:t>
            </a:r>
            <a:endParaRPr lang="zh-CN" altLang="zh-CN" sz="800">
              <a:solidFill>
                <a:srgbClr val="4D4D4D"/>
              </a:solidFill>
              <a:latin typeface="微软雅黑" pitchFamily="34" charset="-122"/>
              <a:ea typeface="微软雅黑" pitchFamily="34" charset="-122"/>
            </a:endParaRPr>
          </a:p>
        </p:txBody>
      </p:sp>
      <p:grpSp>
        <p:nvGrpSpPr>
          <p:cNvPr id="12" name="组合 29"/>
          <p:cNvGrpSpPr>
            <a:grpSpLocks/>
          </p:cNvGrpSpPr>
          <p:nvPr userDrawn="1"/>
        </p:nvGrpSpPr>
        <p:grpSpPr bwMode="auto">
          <a:xfrm>
            <a:off x="-396875" y="2570563"/>
            <a:ext cx="7200900" cy="2593181"/>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8578149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685766" fontAlgn="auto">
              <a:spcBef>
                <a:spcPts val="0"/>
              </a:spcBef>
              <a:spcAft>
                <a:spcPts val="0"/>
              </a:spcAft>
            </a:pPr>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a:t>
            </a:r>
            <a:r>
              <a:rPr lang="en-US" altLang="zh-CN" sz="900" dirty="0" smtClean="0">
                <a:solidFill>
                  <a:srgbClr val="4D4D4D"/>
                </a:solidFill>
                <a:latin typeface="微软雅黑" pitchFamily="34" charset="-122"/>
                <a:ea typeface="微软雅黑" pitchFamily="34" charset="-122"/>
                <a:cs typeface="微软雅黑"/>
                <a:sym typeface="Helvetica Neue" charset="0"/>
              </a:rPr>
              <a:t>1993-2015</a:t>
            </a:r>
            <a:r>
              <a:rPr lang="zh-CN" altLang="en-US" sz="900" dirty="0" smtClean="0">
                <a:solidFill>
                  <a:srgbClr val="4D4D4D"/>
                </a:solidFill>
                <a:latin typeface="微软雅黑" pitchFamily="34" charset="-122"/>
                <a:ea typeface="微软雅黑" pitchFamily="34" charset="-122"/>
                <a:cs typeface="微软雅黑"/>
                <a:sym typeface="Microsoft YaHei Bold" charset="0"/>
              </a:rPr>
              <a:t>金蝶</a:t>
            </a:r>
            <a:r>
              <a:rPr lang="zh-CN" altLang="en-US" sz="900" dirty="0">
                <a:solidFill>
                  <a:srgbClr val="4D4D4D"/>
                </a:solidFill>
                <a:latin typeface="微软雅黑" pitchFamily="34" charset="-122"/>
                <a:ea typeface="微软雅黑" pitchFamily="34" charset="-122"/>
                <a:cs typeface="微软雅黑"/>
                <a:sym typeface="Microsoft YaHei Bold" charset="0"/>
              </a:rPr>
              <a:t>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sp>
        <p:nvSpPr>
          <p:cNvPr id="13" name="Text Box 2"/>
          <p:cNvSpPr txBox="1">
            <a:spLocks noChangeArrowheads="1"/>
          </p:cNvSpPr>
          <p:nvPr userDrawn="1"/>
        </p:nvSpPr>
        <p:spPr bwMode="auto">
          <a:xfrm>
            <a:off x="7558090" y="4842946"/>
            <a:ext cx="1622425" cy="249086"/>
          </a:xfrm>
          <a:prstGeom prst="rect">
            <a:avLst/>
          </a:prstGeom>
          <a:noFill/>
          <a:ln w="9525">
            <a:noFill/>
            <a:miter lim="800000"/>
            <a:headEnd/>
            <a:tailEnd/>
          </a:ln>
        </p:spPr>
        <p:txBody>
          <a:bodyPr lIns="74291" tIns="8890" rIns="74291" bIns="8890"/>
          <a:lstStyle/>
          <a:p>
            <a:pPr algn="just" defTabSz="685766" fontAlgn="auto">
              <a:lnSpc>
                <a:spcPts val="1400"/>
              </a:lnSpc>
              <a:spcBef>
                <a:spcPts val="0"/>
              </a:spcBef>
              <a:spcAft>
                <a:spcPts val="0"/>
              </a:spcAft>
            </a:pPr>
            <a:r>
              <a:rPr lang="zh-CN" altLang="en-US" sz="900" dirty="0" smtClean="0">
                <a:solidFill>
                  <a:srgbClr val="4D4D4D"/>
                </a:solidFill>
                <a:latin typeface="微软雅黑" pitchFamily="34" charset="-122"/>
                <a:ea typeface="微软雅黑" pitchFamily="34" charset="-122"/>
                <a:cs typeface="微软雅黑"/>
              </a:rPr>
              <a:t>②机密信息 严禁泄露</a:t>
            </a:r>
            <a:endParaRPr lang="zh-CN" altLang="zh-CN" sz="900" dirty="0">
              <a:solidFill>
                <a:srgbClr val="4D4D4D"/>
              </a:solidFill>
              <a:latin typeface="微软雅黑" pitchFamily="34" charset="-122"/>
              <a:ea typeface="微软雅黑" pitchFamily="34" charset="-122"/>
              <a:cs typeface="微软雅黑"/>
            </a:endParaRPr>
          </a:p>
        </p:txBody>
      </p:sp>
      <p:pic>
        <p:nvPicPr>
          <p:cNvPr id="14" name="图片 13" descr="kingdee 金蝶 logo-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59760" y="-20537"/>
            <a:ext cx="2264771" cy="720080"/>
          </a:xfrm>
          <a:prstGeom prst="rect">
            <a:avLst/>
          </a:prstGeom>
          <a:noFill/>
          <a:ln>
            <a:noFill/>
          </a:ln>
        </p:spPr>
      </p:pic>
    </p:spTree>
    <p:extLst>
      <p:ext uri="{BB962C8B-B14F-4D97-AF65-F5344CB8AC3E}">
        <p14:creationId xmlns:p14="http://schemas.microsoft.com/office/powerpoint/2010/main" val="3297681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509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684713"/>
            <a:ext cx="2133600" cy="357187"/>
          </a:xfrm>
          <a:prstGeom prst="rect">
            <a:avLst/>
          </a:prstGeom>
        </p:spPr>
        <p:txBody>
          <a:bodyPr/>
          <a:lstStyle>
            <a:lvl1pPr>
              <a:defRPr/>
            </a:lvl1pPr>
          </a:lstStyle>
          <a:p>
            <a:pPr>
              <a:defRPr/>
            </a:pPr>
            <a:endParaRPr lang="zh-CN" altLang="zh-CN"/>
          </a:p>
        </p:txBody>
      </p:sp>
      <p:sp>
        <p:nvSpPr>
          <p:cNvPr id="4" name="页脚占位符 3"/>
          <p:cNvSpPr>
            <a:spLocks noGrp="1"/>
          </p:cNvSpPr>
          <p:nvPr>
            <p:ph type="ftr" sz="quarter" idx="11"/>
          </p:nvPr>
        </p:nvSpPr>
        <p:spPr>
          <a:xfrm>
            <a:off x="3124200" y="4767264"/>
            <a:ext cx="2895600" cy="273844"/>
          </a:xfrm>
          <a:prstGeom prst="rect">
            <a:avLst/>
          </a:prstGeom>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a:xfrm>
            <a:off x="6553200" y="4684713"/>
            <a:ext cx="2133600" cy="357187"/>
          </a:xfrm>
          <a:prstGeom prst="rect">
            <a:avLst/>
          </a:prstGeom>
        </p:spPr>
        <p:txBody>
          <a:bodyPr/>
          <a:lstStyle>
            <a:lvl1pPr>
              <a:defRPr/>
            </a:lvl1pPr>
          </a:lstStyle>
          <a:p>
            <a:pPr>
              <a:defRPr/>
            </a:pPr>
            <a:fld id="{19DC0075-3602-4310-ADE6-B1516C364A5D}" type="slidenum">
              <a:rPr lang="zh-CN" altLang="zh-CN"/>
              <a:pPr>
                <a:defRPr/>
              </a:pPr>
              <a:t>‹#›</a:t>
            </a:fld>
            <a:endParaRPr lang="zh-CN" altLang="zh-CN"/>
          </a:p>
        </p:txBody>
      </p:sp>
    </p:spTree>
    <p:extLst>
      <p:ext uri="{BB962C8B-B14F-4D97-AF65-F5344CB8AC3E}">
        <p14:creationId xmlns:p14="http://schemas.microsoft.com/office/powerpoint/2010/main" val="28885030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srgbClr val="000000">
                    <a:tint val="75000"/>
                  </a:srgbClr>
                </a:solidFill>
              </a:rPr>
              <a:pPr/>
              <a:t>27/02/2017</a:t>
            </a:fld>
            <a:endParaRPr lang="id-ID">
              <a:solidFill>
                <a:srgbClr val="000000">
                  <a:tint val="75000"/>
                </a:srgb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srgbClr val="000000">
                  <a:tint val="75000"/>
                </a:srgb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z="2000" smtClean="0">
                <a:solidFill>
                  <a:srgbClr val="000000"/>
                </a:solidFill>
                <a:latin typeface="宋体" charset="-122"/>
                <a:ea typeface="宋体" charset="-122"/>
              </a:rPr>
              <a:pPr/>
              <a:t>‹#›</a:t>
            </a:fld>
            <a:endParaRPr lang="id-ID" sz="2000">
              <a:solidFill>
                <a:srgbClr val="000000"/>
              </a:solidFill>
              <a:latin typeface="宋体" charset="-122"/>
              <a:ea typeface="宋体" charset="-122"/>
            </a:endParaRPr>
          </a:p>
        </p:txBody>
      </p:sp>
    </p:spTree>
    <p:extLst>
      <p:ext uri="{BB962C8B-B14F-4D97-AF65-F5344CB8AC3E}">
        <p14:creationId xmlns:p14="http://schemas.microsoft.com/office/powerpoint/2010/main" val="21958806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149806105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1535731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866" indent="-342866">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kumimoji="1" lang="zh-CN" altLang="en-US" smtClean="0"/>
              <a:t>单击此处编辑母版文本样式</a:t>
            </a:r>
          </a:p>
          <a:p>
            <a:pPr lvl="1"/>
            <a:r>
              <a:rPr kumimoji="1" lang="zh-CN" altLang="en-US" smtClean="0"/>
              <a:t>第二级</a:t>
            </a:r>
          </a:p>
          <a:p>
            <a:pPr lvl="2"/>
            <a:r>
              <a:rPr kumimoji="1" lang="zh-CN" altLang="en-US" smtClean="0"/>
              <a:t>第三级</a:t>
            </a:r>
          </a:p>
          <a:p>
            <a:pPr lvl="3"/>
            <a:r>
              <a:rPr kumimoji="1" lang="zh-CN" altLang="en-US" smtClean="0"/>
              <a:t>第四级</a:t>
            </a:r>
          </a:p>
          <a:p>
            <a:pPr lvl="4"/>
            <a:r>
              <a:rPr kumimoji="1" lang="zh-CN" altLang="en-US" smtClean="0"/>
              <a:t>第五级</a:t>
            </a:r>
            <a:endParaRPr kumimoji="1" lang="zh-CN" altLang="en-US" dirty="0"/>
          </a:p>
        </p:txBody>
      </p:sp>
      <p:sp>
        <p:nvSpPr>
          <p:cNvPr id="2" name="标题 1"/>
          <p:cNvSpPr>
            <a:spLocks noGrp="1"/>
          </p:cNvSpPr>
          <p:nvPr>
            <p:ph type="title"/>
          </p:nvPr>
        </p:nvSpPr>
        <p:spPr>
          <a:xfrm>
            <a:off x="323532" y="2"/>
            <a:ext cx="7128197" cy="520095"/>
          </a:xfrm>
        </p:spPr>
        <p:txBody>
          <a:bodyPr>
            <a:normAutofit/>
          </a:bodyPr>
          <a:lstStyle>
            <a:lvl1pPr algn="l">
              <a:defRPr sz="2600" b="0" i="0">
                <a:latin typeface="微软雅黑"/>
                <a:ea typeface="微软雅黑"/>
                <a:cs typeface="微软雅黑"/>
              </a:defRPr>
            </a:lvl1p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370060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smtClean="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091743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4418919"/>
      </p:ext>
    </p:extLst>
  </p:cSld>
  <p:clrMapOvr>
    <a:masterClrMapping/>
  </p:clrMapOvr>
  <p:transition>
    <p:pull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249928318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17507850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2017/2/27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1682289986"/>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5522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27/02/2017</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p14="http://schemas.microsoft.com/office/powerpoint/2010/main" val="2784887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6777" cy="5143500"/>
          </a:xfrm>
          <a:prstGeom prst="rect">
            <a:avLst/>
          </a:prstGeom>
        </p:spPr>
      </p:pic>
      <p:sp>
        <p:nvSpPr>
          <p:cNvPr id="6" name="Rectangle 4"/>
          <p:cNvSpPr>
            <a:spLocks/>
          </p:cNvSpPr>
          <p:nvPr/>
        </p:nvSpPr>
        <p:spPr bwMode="auto">
          <a:xfrm>
            <a:off x="4521570" y="1436547"/>
            <a:ext cx="181139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4800" dirty="0">
                <a:solidFill>
                  <a:schemeClr val="tx1">
                    <a:lumMod val="75000"/>
                    <a:lumOff val="25000"/>
                  </a:schemeClr>
                </a:solidFill>
                <a:latin typeface="Goudy Old Style" pitchFamily="18" charset="0"/>
                <a:ea typeface="宋体" charset="0"/>
                <a:cs typeface="Helvetica Neue UltraLight" charset="0"/>
                <a:sym typeface="Helvetica Neue UltraLight" charset="0"/>
              </a:rPr>
              <a:t>Thanks</a:t>
            </a:r>
          </a:p>
        </p:txBody>
      </p:sp>
      <p:sp>
        <p:nvSpPr>
          <p:cNvPr id="7" name="Rectangle 5"/>
          <p:cNvSpPr>
            <a:spLocks/>
          </p:cNvSpPr>
          <p:nvPr/>
        </p:nvSpPr>
        <p:spPr bwMode="auto">
          <a:xfrm>
            <a:off x="4050689" y="2190146"/>
            <a:ext cx="1021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1800" dirty="0">
                <a:solidFill>
                  <a:schemeClr val="tx1">
                    <a:lumMod val="75000"/>
                    <a:lumOff val="25000"/>
                  </a:schemeClr>
                </a:solidFill>
                <a:latin typeface="Arial Narrow" charset="0"/>
                <a:ea typeface="宋体" charset="0"/>
                <a:cs typeface="Arial Narrow" charset="0"/>
                <a:sym typeface="Arial Narrow" charset="0"/>
              </a:rPr>
              <a:t>terima kasih</a:t>
            </a:r>
          </a:p>
        </p:txBody>
      </p:sp>
      <p:sp>
        <p:nvSpPr>
          <p:cNvPr id="8" name="Rectangle 6"/>
          <p:cNvSpPr>
            <a:spLocks/>
          </p:cNvSpPr>
          <p:nvPr/>
        </p:nvSpPr>
        <p:spPr bwMode="auto">
          <a:xfrm>
            <a:off x="3491881" y="1275606"/>
            <a:ext cx="923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3600" dirty="0">
                <a:solidFill>
                  <a:schemeClr val="tx1">
                    <a:lumMod val="75000"/>
                    <a:lumOff val="25000"/>
                  </a:schemeClr>
                </a:solidFill>
                <a:latin typeface="Arial" charset="0"/>
                <a:sym typeface="Arial" charset="0"/>
              </a:rPr>
              <a:t>感謝</a:t>
            </a:r>
          </a:p>
        </p:txBody>
      </p:sp>
      <p:sp>
        <p:nvSpPr>
          <p:cNvPr id="9" name="Rectangle 7"/>
          <p:cNvSpPr>
            <a:spLocks/>
          </p:cNvSpPr>
          <p:nvPr/>
        </p:nvSpPr>
        <p:spPr bwMode="auto">
          <a:xfrm>
            <a:off x="5199184" y="2097810"/>
            <a:ext cx="12311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4800" dirty="0">
                <a:solidFill>
                  <a:schemeClr val="tx1">
                    <a:lumMod val="75000"/>
                    <a:lumOff val="25000"/>
                  </a:schemeClr>
                </a:solidFill>
                <a:latin typeface="微软雅黑" pitchFamily="34" charset="-122"/>
                <a:ea typeface="微软雅黑" pitchFamily="34" charset="-122"/>
                <a:cs typeface="Microsoft YaHei Bold" charset="0"/>
                <a:sym typeface="Microsoft YaHei Bold" charset="0"/>
              </a:rPr>
              <a:t>谢谢</a:t>
            </a:r>
          </a:p>
        </p:txBody>
      </p:sp>
      <p:sp>
        <p:nvSpPr>
          <p:cNvPr id="10" name="Rectangle 8"/>
          <p:cNvSpPr>
            <a:spLocks/>
          </p:cNvSpPr>
          <p:nvPr/>
        </p:nvSpPr>
        <p:spPr bwMode="auto">
          <a:xfrm>
            <a:off x="5404367" y="1336086"/>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1600" dirty="0">
                <a:solidFill>
                  <a:schemeClr val="tx1">
                    <a:lumMod val="75000"/>
                    <a:lumOff val="25000"/>
                  </a:schemeClr>
                </a:solidFill>
                <a:latin typeface="Arial" charset="0"/>
                <a:sym typeface="Arial" charset="0"/>
              </a:rPr>
              <a:t>ありがとう</a:t>
            </a:r>
          </a:p>
        </p:txBody>
      </p:sp>
      <p:sp>
        <p:nvSpPr>
          <p:cNvPr id="11" name="Rectangle 9"/>
          <p:cNvSpPr>
            <a:spLocks/>
          </p:cNvSpPr>
          <p:nvPr/>
        </p:nvSpPr>
        <p:spPr bwMode="auto">
          <a:xfrm>
            <a:off x="3491890" y="1873467"/>
            <a:ext cx="860813"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2000" dirty="0">
                <a:solidFill>
                  <a:schemeClr val="tx1">
                    <a:lumMod val="75000"/>
                    <a:lumOff val="25000"/>
                  </a:schemeClr>
                </a:solidFill>
                <a:latin typeface="Arial" charset="0"/>
                <a:ea typeface="宋体" charset="0"/>
                <a:cs typeface="Thonburi" charset="0"/>
                <a:sym typeface="Arial" charset="0"/>
              </a:rPr>
              <a:t>ขอบคุณ</a:t>
            </a:r>
          </a:p>
        </p:txBody>
      </p:sp>
      <p:sp>
        <p:nvSpPr>
          <p:cNvPr id="18"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b="0" i="0" spc="0" baseline="0" dirty="0">
                <a:solidFill>
                  <a:srgbClr val="4D4D4D"/>
                </a:solidFill>
                <a:latin typeface="微软雅黑" pitchFamily="34" charset="-122"/>
                <a:ea typeface="微软雅黑" pitchFamily="34" charset="-122"/>
                <a:cs typeface="微软雅黑"/>
                <a:sym typeface="Helvetica Neue" charset="0"/>
              </a:rPr>
              <a:t>©1993-2012</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金蝶软</a:t>
            </a:r>
            <a:r>
              <a:rPr lang="zh-CN" altLang="en-US" sz="900" b="0" i="0" spc="0" baseline="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a:t>
            </a:r>
            <a:r>
              <a:rPr lang="zh-CN" altLang="en-US" sz="900" b="0" i="0" spc="0" baseline="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b="0" i="0" spc="0" baseline="0" dirty="0">
                <a:solidFill>
                  <a:srgbClr val="4D4D4D"/>
                </a:solidFill>
                <a:latin typeface="微软雅黑" pitchFamily="34" charset="-122"/>
                <a:ea typeface="微软雅黑" pitchFamily="34" charset="-122"/>
                <a:cs typeface="微软雅黑"/>
                <a:sym typeface="Microsoft YaHei Bold" charset="0"/>
              </a:rPr>
              <a:t>限公司</a:t>
            </a:r>
          </a:p>
        </p:txBody>
      </p:sp>
      <p:pic>
        <p:nvPicPr>
          <p:cNvPr id="20" name="图片 19"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65" y="442770"/>
            <a:ext cx="2025099" cy="504000"/>
          </a:xfrm>
          <a:prstGeom prst="rect">
            <a:avLst/>
          </a:prstGeom>
        </p:spPr>
      </p:pic>
      <p:sp>
        <p:nvSpPr>
          <p:cNvPr id="21" name="Text Box 2"/>
          <p:cNvSpPr txBox="1">
            <a:spLocks noChangeArrowheads="1"/>
          </p:cNvSpPr>
          <p:nvPr userDrawn="1"/>
        </p:nvSpPr>
        <p:spPr bwMode="auto">
          <a:xfrm>
            <a:off x="7558091" y="4842946"/>
            <a:ext cx="1622425" cy="249086"/>
          </a:xfrm>
          <a:prstGeom prst="rect">
            <a:avLst/>
          </a:prstGeom>
          <a:noFill/>
          <a:ln w="9525">
            <a:noFill/>
            <a:miter lim="800000"/>
            <a:headEnd/>
            <a:tailEnd/>
          </a:ln>
        </p:spPr>
        <p:txBody>
          <a:bodyPr lIns="74289" tIns="8890" rIns="74289" bIns="8890"/>
          <a:lstStyle/>
          <a:p>
            <a:pPr algn="just">
              <a:lnSpc>
                <a:spcPts val="1400"/>
              </a:lnSpc>
            </a:pPr>
            <a:r>
              <a:rPr lang="zh-CN" altLang="en-US" sz="900" b="0" i="0" kern="1200" spc="0" baseline="0" dirty="0" smtClean="0">
                <a:solidFill>
                  <a:srgbClr val="4D4D4D"/>
                </a:solidFill>
                <a:latin typeface="微软雅黑" pitchFamily="34" charset="-122"/>
                <a:ea typeface="微软雅黑" pitchFamily="34" charset="-122"/>
                <a:cs typeface="微软雅黑"/>
              </a:rPr>
              <a:t>④ 内部公开 请勿外传</a:t>
            </a:r>
            <a:endParaRPr lang="zh-CN" altLang="zh-CN" sz="900" b="0" i="0" kern="1200" spc="0" baseline="0" dirty="0">
              <a:solidFill>
                <a:srgbClr val="4D4D4D"/>
              </a:solidFill>
              <a:latin typeface="微软雅黑" pitchFamily="34" charset="-122"/>
              <a:ea typeface="微软雅黑" pitchFamily="34" charset="-122"/>
              <a:cs typeface="微软雅黑"/>
            </a:endParaRPr>
          </a:p>
        </p:txBody>
      </p:sp>
      <p:grpSp>
        <p:nvGrpSpPr>
          <p:cNvPr id="12" name="组合 11"/>
          <p:cNvGrpSpPr/>
          <p:nvPr userDrawn="1"/>
        </p:nvGrpSpPr>
        <p:grpSpPr>
          <a:xfrm>
            <a:off x="144963" y="2321154"/>
            <a:ext cx="6371254" cy="3058908"/>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597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6777" cy="5143500"/>
          </a:xfrm>
          <a:prstGeom prst="rect">
            <a:avLst/>
          </a:prstGeom>
        </p:spPr>
      </p:pic>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kumimoji="1" lang="zh-CN" altLang="en-US" smtClean="0"/>
              <a:t>单击此处编辑母版标题样式</a:t>
            </a:r>
            <a:endParaRPr kumimoji="1"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866" indent="-342866"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kumimoji="1" lang="zh-CN" altLang="en-US" smtClean="0"/>
              <a:t>单击此处编辑母版副标题样式</a:t>
            </a:r>
            <a:endParaRPr kumimoji="1" lang="zh-CN" altLang="en-US" dirty="0"/>
          </a:p>
        </p:txBody>
      </p:sp>
      <p:grpSp>
        <p:nvGrpSpPr>
          <p:cNvPr id="11" name="组合 7"/>
          <p:cNvGrpSpPr/>
          <p:nvPr userDrawn="1"/>
        </p:nvGrpSpPr>
        <p:grpSpPr>
          <a:xfrm>
            <a:off x="144962" y="2571750"/>
            <a:ext cx="5849300" cy="2808312"/>
            <a:chOff x="395536" y="2897458"/>
            <a:chExt cx="4549883" cy="2184448"/>
          </a:xfrm>
        </p:grpSpPr>
        <p:pic>
          <p:nvPicPr>
            <p:cNvPr id="14" name="Picture 2" descr="C:\Users\yibo_wang\Desktop\素材\閲戣澏PPT姣嶇増瑙嗚鍏冪礌\灏忔柟鐮栦晶瑙嗗浘\PPT C-orange.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K:\201203盛世确认可用输出\PPT\素材\玻璃砖素材\PPT C Lego.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a:t>
            </a:r>
            <a:r>
              <a:rPr lang="en-US" altLang="zh-CN" sz="900" dirty="0" smtClean="0">
                <a:solidFill>
                  <a:srgbClr val="4D4D4D"/>
                </a:solidFill>
                <a:latin typeface="微软雅黑" pitchFamily="34" charset="-122"/>
                <a:ea typeface="微软雅黑" pitchFamily="34" charset="-122"/>
                <a:cs typeface="微软雅黑"/>
                <a:sym typeface="Helvetica Neue" charset="0"/>
              </a:rPr>
              <a:t>1993-2013</a:t>
            </a:r>
            <a:r>
              <a:rPr lang="zh-CN" altLang="en-US" sz="900" dirty="0" smtClean="0">
                <a:solidFill>
                  <a:srgbClr val="4D4D4D"/>
                </a:solidFill>
                <a:latin typeface="微软雅黑" pitchFamily="34" charset="-122"/>
                <a:ea typeface="微软雅黑" pitchFamily="34" charset="-122"/>
                <a:cs typeface="微软雅黑"/>
                <a:sym typeface="Microsoft YaHei Bold" charset="0"/>
              </a:rPr>
              <a:t>金</a:t>
            </a:r>
            <a:r>
              <a:rPr lang="zh-CN" altLang="en-US" sz="900" dirty="0">
                <a:solidFill>
                  <a:srgbClr val="4D4D4D"/>
                </a:solidFill>
                <a:latin typeface="微软雅黑" pitchFamily="34" charset="-122"/>
                <a:ea typeface="微软雅黑" pitchFamily="34" charset="-122"/>
                <a:cs typeface="微软雅黑"/>
                <a:sym typeface="Microsoft YaHei Bold" charset="0"/>
              </a:rPr>
              <a:t>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pic>
        <p:nvPicPr>
          <p:cNvPr id="17" name="图片 16" descr="20120325大品牌Logo.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23365" y="442770"/>
            <a:ext cx="2025099" cy="357330"/>
          </a:xfrm>
          <a:prstGeom prst="rect">
            <a:avLst/>
          </a:prstGeom>
        </p:spPr>
      </p:pic>
      <p:sp>
        <p:nvSpPr>
          <p:cNvPr id="18" name="Text Box 2"/>
          <p:cNvSpPr txBox="1">
            <a:spLocks noChangeArrowheads="1"/>
          </p:cNvSpPr>
          <p:nvPr userDrawn="1"/>
        </p:nvSpPr>
        <p:spPr bwMode="auto">
          <a:xfrm>
            <a:off x="6732244" y="4804038"/>
            <a:ext cx="1622425" cy="360000"/>
          </a:xfrm>
          <a:prstGeom prst="rect">
            <a:avLst/>
          </a:prstGeom>
          <a:noFill/>
          <a:ln w="9525">
            <a:noFill/>
            <a:miter lim="800000"/>
            <a:headEnd/>
            <a:tailEnd/>
          </a:ln>
        </p:spPr>
        <p:txBody>
          <a:bodyPr lIns="74289" tIns="8890" rIns="74289" bIns="8890" anchor="ctr" anchorCtr="0"/>
          <a:lstStyle/>
          <a:p>
            <a:pPr algn="r">
              <a:lnSpc>
                <a:spcPts val="1400"/>
              </a:lnSpc>
            </a:pPr>
            <a:r>
              <a:rPr lang="zh-CN" altLang="en-US" sz="1000" dirty="0">
                <a:solidFill>
                  <a:srgbClr val="262626">
                    <a:lumMod val="85000"/>
                    <a:lumOff val="15000"/>
                  </a:srgbClr>
                </a:solidFill>
                <a:latin typeface="微软雅黑" pitchFamily="34" charset="-122"/>
                <a:ea typeface="微软雅黑" pitchFamily="34" charset="-122"/>
                <a:cs typeface="微软雅黑"/>
              </a:rPr>
              <a:t>④内</a:t>
            </a:r>
            <a:r>
              <a:rPr lang="zh-CN" altLang="en-US" sz="1000" dirty="0" smtClean="0">
                <a:solidFill>
                  <a:srgbClr val="262626">
                    <a:lumMod val="85000"/>
                    <a:lumOff val="15000"/>
                  </a:srgbClr>
                </a:solidFill>
                <a:latin typeface="微软雅黑" pitchFamily="34" charset="-122"/>
                <a:ea typeface="微软雅黑" pitchFamily="34" charset="-122"/>
                <a:cs typeface="微软雅黑"/>
              </a:rPr>
              <a:t>部公开 请勿外传</a:t>
            </a:r>
            <a:endParaRPr lang="zh-CN" altLang="zh-CN" sz="1000" dirty="0">
              <a:solidFill>
                <a:srgbClr val="262626">
                  <a:lumMod val="85000"/>
                  <a:lumOff val="15000"/>
                </a:srgbClr>
              </a:solidFill>
              <a:latin typeface="微软雅黑" pitchFamily="34" charset="-122"/>
              <a:ea typeface="微软雅黑" pitchFamily="34" charset="-122"/>
              <a:cs typeface="微软雅黑"/>
            </a:endParaRPr>
          </a:p>
        </p:txBody>
      </p:sp>
    </p:spTree>
    <p:extLst>
      <p:ext uri="{BB962C8B-B14F-4D97-AF65-F5344CB8AC3E}">
        <p14:creationId xmlns:p14="http://schemas.microsoft.com/office/powerpoint/2010/main" val="457249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aphicFrame>
        <p:nvGraphicFramePr>
          <p:cNvPr id="10" name="表格 9"/>
          <p:cNvGraphicFramePr>
            <a:graphicFrameLocks noGrp="1"/>
          </p:cNvGraphicFramePr>
          <p:nvPr userDrawn="1">
            <p:extLst>
              <p:ext uri="{D42A27DB-BD31-4B8C-83A1-F6EECF244321}">
                <p14:modId xmlns:p14="http://schemas.microsoft.com/office/powerpoint/2010/main" val="2098085806"/>
              </p:ext>
            </p:extLst>
          </p:nvPr>
        </p:nvGraphicFramePr>
        <p:xfrm>
          <a:off x="4704916" y="5362965"/>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4" name="图片 3" descr="卷页.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
            <a:ext cx="9144000" cy="520095"/>
          </a:xfrm>
          <a:prstGeom prst="rect">
            <a:avLst/>
          </a:prstGeom>
          <a:effectLst>
            <a:outerShdw blurRad="50800" dist="38100" dir="6000000" sx="101000" sy="101000" algn="tl" rotWithShape="0">
              <a:prstClr val="black">
                <a:alpha val="40000"/>
              </a:prstClr>
            </a:outerShdw>
          </a:effectLst>
        </p:spPr>
      </p:pic>
      <p:sp>
        <p:nvSpPr>
          <p:cNvPr id="3" name="内容占位符 2"/>
          <p:cNvSpPr>
            <a:spLocks noGrp="1"/>
          </p:cNvSpPr>
          <p:nvPr>
            <p:ph idx="1"/>
          </p:nvPr>
        </p:nvSpPr>
        <p:spPr>
          <a:xfrm>
            <a:off x="323528" y="741974"/>
            <a:ext cx="8424936" cy="3852651"/>
          </a:xfrm>
        </p:spPr>
        <p:txBody>
          <a:bodyPr>
            <a:normAutofit/>
          </a:bodyPr>
          <a:lstStyle>
            <a:lvl1pPr marL="342866" indent="-342866">
              <a:buSzPct val="70000"/>
              <a:buFontTx/>
              <a:buBlip>
                <a:blip r:embed="rId3"/>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p>
          <a:p>
            <a:pPr lvl="3"/>
            <a:r>
              <a:rPr kumimoji="1" lang="zh-CN" altLang="en-US" dirty="0" smtClean="0"/>
              <a:t>第四级</a:t>
            </a:r>
          </a:p>
          <a:p>
            <a:pPr lvl="4"/>
            <a:r>
              <a:rPr kumimoji="1" lang="zh-CN" altLang="en-US" dirty="0" smtClean="0"/>
              <a:t>第五级</a:t>
            </a:r>
            <a:endParaRPr kumimoji="1" lang="zh-CN" altLang="en-US" dirty="0"/>
          </a:p>
        </p:txBody>
      </p:sp>
      <p:sp>
        <p:nvSpPr>
          <p:cNvPr id="2" name="标题 1"/>
          <p:cNvSpPr>
            <a:spLocks noGrp="1"/>
          </p:cNvSpPr>
          <p:nvPr>
            <p:ph type="title"/>
          </p:nvPr>
        </p:nvSpPr>
        <p:spPr>
          <a:xfrm>
            <a:off x="323532" y="2"/>
            <a:ext cx="7128197" cy="520095"/>
          </a:xfrm>
        </p:spPr>
        <p:txBody>
          <a:bodyPr>
            <a:normAutofit/>
          </a:bodyPr>
          <a:lstStyle>
            <a:lvl1pPr algn="l">
              <a:defRPr sz="2600" b="0" i="0">
                <a:latin typeface="微软雅黑"/>
                <a:ea typeface="微软雅黑"/>
                <a:cs typeface="微软雅黑"/>
              </a:defRPr>
            </a:lvl1pPr>
          </a:lstStyle>
          <a:p>
            <a:r>
              <a:rPr kumimoji="1" lang="zh-CN" altLang="en-US" smtClean="0"/>
              <a:t>单击此处编辑母版标题样式</a:t>
            </a:r>
            <a:endParaRPr kumimoji="1" lang="zh-CN" altLang="en-US" dirty="0"/>
          </a:p>
        </p:txBody>
      </p:sp>
      <p:pic>
        <p:nvPicPr>
          <p:cNvPr id="5" name="图片 4" descr="0310金蝶品牌下属logo-00.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3998" y="116050"/>
            <a:ext cx="1097755" cy="288000"/>
          </a:xfrm>
          <a:prstGeom prst="rect">
            <a:avLst/>
          </a:prstGeom>
        </p:spPr>
      </p:pic>
      <p:sp>
        <p:nvSpPr>
          <p:cNvPr id="7" name="Rectangle 55"/>
          <p:cNvSpPr>
            <a:spLocks noChangeArrowheads="1"/>
          </p:cNvSpPr>
          <p:nvPr userDrawn="1"/>
        </p:nvSpPr>
        <p:spPr bwMode="auto">
          <a:xfrm>
            <a:off x="2987825"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0" tIns="43896" rIns="87790" bIns="43896"/>
          <a:lstStyle/>
          <a:p>
            <a:pPr defTabSz="877800">
              <a:lnSpc>
                <a:spcPct val="120000"/>
              </a:lnSpc>
              <a:buClr>
                <a:srgbClr val="D8D8D8"/>
              </a:buClr>
              <a:buSzPct val="60000"/>
              <a:buFont typeface="Wingdings" charset="0"/>
              <a:buNone/>
            </a:pPr>
            <a:r>
              <a:rPr lang="zh-CN" altLang="en-US" sz="1200" dirty="0">
                <a:solidFill>
                  <a:srgbClr val="FFFFFF"/>
                </a:solidFill>
                <a:latin typeface="微软雅黑"/>
                <a:ea typeface="微软雅黑"/>
                <a:cs typeface="微软雅黑"/>
              </a:rPr>
              <a:t>配色参考方案：</a:t>
            </a:r>
          </a:p>
          <a:p>
            <a:pPr defTabSz="877800">
              <a:lnSpc>
                <a:spcPct val="120000"/>
              </a:lnSpc>
              <a:buClr>
                <a:srgbClr val="D8D8D8"/>
              </a:buClr>
              <a:buSzPct val="60000"/>
              <a:buFont typeface="Wingdings" charset="0"/>
              <a:buNone/>
            </a:pPr>
            <a:r>
              <a:rPr lang="zh-CN" altLang="en-US" sz="1200" dirty="0">
                <a:solidFill>
                  <a:srgbClr val="FFFFFF"/>
                </a:solidFill>
                <a:latin typeface="微软雅黑"/>
                <a:ea typeface="微软雅黑"/>
                <a:cs typeface="微软雅黑"/>
              </a:rPr>
              <a:t>建议同一页面内不超过四种</a:t>
            </a:r>
            <a:r>
              <a:rPr lang="zh-CN" altLang="en-US" sz="1200" dirty="0" smtClean="0">
                <a:solidFill>
                  <a:srgbClr val="FFFFFF"/>
                </a:solidFill>
                <a:latin typeface="微软雅黑"/>
                <a:ea typeface="微软雅黑"/>
                <a:cs typeface="微软雅黑"/>
              </a:rPr>
              <a:t>颜色</a:t>
            </a:r>
            <a:r>
              <a:rPr lang="en-US" altLang="zh-CN" sz="1200" dirty="0" smtClean="0">
                <a:solidFill>
                  <a:srgbClr val="FFFFFF"/>
                </a:solidFill>
                <a:latin typeface="微软雅黑"/>
                <a:ea typeface="微软雅黑"/>
                <a:cs typeface="微软雅黑"/>
              </a:rPr>
              <a:t>:</a:t>
            </a:r>
            <a:endParaRPr lang="en-US" sz="1200" dirty="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Char char="l"/>
            </a:pPr>
            <a:endParaRPr lang="en-US" sz="1200" dirty="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Char char="l"/>
            </a:pPr>
            <a:endParaRPr lang="zh-CN" altLang="en-US" sz="1200" dirty="0">
              <a:solidFill>
                <a:srgbClr val="FFFFFF"/>
              </a:solidFill>
              <a:latin typeface="微软雅黑"/>
              <a:ea typeface="微软雅黑"/>
              <a:cs typeface="微软雅黑"/>
            </a:endParaRPr>
          </a:p>
        </p:txBody>
      </p:sp>
      <p:sp>
        <p:nvSpPr>
          <p:cNvPr id="9" name="Rectangle 56"/>
          <p:cNvSpPr>
            <a:spLocks noChangeArrowheads="1"/>
          </p:cNvSpPr>
          <p:nvPr userDrawn="1"/>
        </p:nvSpPr>
        <p:spPr bwMode="auto">
          <a:xfrm>
            <a:off x="1"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0" tIns="43896" rIns="87790" bIns="43896"/>
          <a:lstStyle/>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中文标准字体：</a:t>
            </a:r>
          </a:p>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微软雅黑</a:t>
            </a:r>
          </a:p>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中文可用字体：</a:t>
            </a:r>
          </a:p>
          <a:p>
            <a:pPr defTabSz="877800">
              <a:lnSpc>
                <a:spcPct val="125000"/>
              </a:lnSpc>
              <a:buClr>
                <a:srgbClr val="D8D8D8"/>
              </a:buClr>
              <a:buSzPct val="60000"/>
              <a:buFont typeface="Wingdings" charset="0"/>
              <a:buNone/>
            </a:pPr>
            <a:r>
              <a:rPr lang="en-US" sz="1200" dirty="0" err="1" smtClean="0">
                <a:solidFill>
                  <a:srgbClr val="FFFFFF"/>
                </a:solidFill>
                <a:latin typeface="微软雅黑"/>
                <a:ea typeface="微软雅黑"/>
                <a:cs typeface="微软雅黑"/>
              </a:rPr>
              <a:t>方正兰亭准黑</a:t>
            </a:r>
            <a:r>
              <a:rPr lang="en-US" sz="1200" dirty="0" smtClean="0">
                <a:solidFill>
                  <a:srgbClr val="FFFFFF"/>
                </a:solidFill>
                <a:latin typeface="微软雅黑"/>
                <a:ea typeface="微软雅黑"/>
                <a:cs typeface="微软雅黑"/>
              </a:rPr>
              <a:t>\</a:t>
            </a:r>
          </a:p>
          <a:p>
            <a:pPr defTabSz="877800">
              <a:lnSpc>
                <a:spcPct val="125000"/>
              </a:lnSpc>
              <a:buClr>
                <a:srgbClr val="D8D8D8"/>
              </a:buClr>
              <a:buSzPct val="60000"/>
              <a:buFont typeface="Wingdings" charset="0"/>
              <a:buNone/>
            </a:pPr>
            <a:r>
              <a:rPr lang="en-US" sz="1200" dirty="0" err="1" smtClean="0">
                <a:solidFill>
                  <a:srgbClr val="FFFFFF"/>
                </a:solidFill>
                <a:latin typeface="微软雅黑"/>
                <a:ea typeface="微软雅黑"/>
                <a:cs typeface="微软雅黑"/>
              </a:rPr>
              <a:t>宋体</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楷体</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仿宋</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黑体</a:t>
            </a:r>
            <a:endParaRPr lang="en-US" sz="1200" dirty="0" smtClean="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None/>
            </a:pPr>
            <a:endParaRPr lang="en-US" sz="1200" dirty="0" smtClean="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None/>
              <a:defRPr/>
            </a:pPr>
            <a:r>
              <a:rPr lang="en-US" altLang="zh-CN" sz="1200" dirty="0" err="1" smtClean="0">
                <a:solidFill>
                  <a:srgbClr val="FFFFFF"/>
                </a:solidFill>
                <a:latin typeface="微软雅黑"/>
                <a:ea typeface="微软雅黑"/>
                <a:cs typeface="微软雅黑"/>
              </a:rPr>
              <a:t>遵守国家版权法规</a:t>
            </a:r>
            <a:r>
              <a:rPr lang="en-US" altLang="zh-CN" sz="1200" dirty="0" smtClean="0">
                <a:solidFill>
                  <a:srgbClr val="FFFFFF"/>
                </a:solidFill>
                <a:latin typeface="微软雅黑"/>
                <a:ea typeface="微软雅黑"/>
                <a:cs typeface="微软雅黑"/>
              </a:rPr>
              <a:t>，</a:t>
            </a:r>
            <a:r>
              <a:rPr lang="zh-CN" altLang="en-US" sz="1200" dirty="0" smtClean="0">
                <a:solidFill>
                  <a:srgbClr val="FFFFFF"/>
                </a:solidFill>
                <a:latin typeface="微软雅黑"/>
                <a:ea typeface="微软雅黑"/>
                <a:cs typeface="微软雅黑"/>
              </a:rPr>
              <a:t>不得</a:t>
            </a:r>
            <a:r>
              <a:rPr lang="en-US" altLang="en-US" sz="1200" dirty="0" err="1" smtClean="0">
                <a:solidFill>
                  <a:srgbClr val="FFFFFF"/>
                </a:solidFill>
                <a:latin typeface="微软雅黑"/>
                <a:ea typeface="微软雅黑"/>
                <a:cs typeface="微软雅黑"/>
              </a:rPr>
              <a:t>使用非授权字体</a:t>
            </a:r>
            <a:endParaRPr lang="en-US" sz="1200" dirty="0" smtClean="0">
              <a:solidFill>
                <a:srgbClr val="FFFFFF"/>
              </a:solidFill>
              <a:latin typeface="微软雅黑"/>
              <a:ea typeface="微软雅黑"/>
              <a:cs typeface="微软雅黑"/>
            </a:endParaRPr>
          </a:p>
        </p:txBody>
      </p:sp>
      <p:pic>
        <p:nvPicPr>
          <p:cNvPr id="11" name="Picture 2" descr="C:\Users\han_lu\Desktop\201203盛世确认可用输出\PPT\素材\金蝶PPT母版视觉元素\金蝶LOGO色块表现\Untitled 2-01.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han_lu\Desktop\201203盛世确认可用输出\PPT\素材\金蝶PPT母版视觉元素\金蝶LOGO色块表现\Untitled 2-02.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han_lu\Desktop\201203盛世确认可用输出\PPT\素材\金蝶PPT母版视觉元素\金蝶LOGO色块表现\Untitled 2-03.png"/>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han_lu\Desktop\201203盛世确认可用输出\PPT\素材\金蝶PPT母版视觉元素\金蝶LOGO色块表现\Untitled 2-04.png"/>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han_lu\Desktop\201203盛世确认可用输出\PPT\素材\金蝶PPT母版视觉元素\金蝶LOGO色块表现\Untitled 2-05.png"/>
          <p:cNvPicPr>
            <a:picLocks noChangeAspect="1" noChangeArrowheads="1"/>
          </p:cNvPicPr>
          <p:nvPr userDrawn="1"/>
        </p:nvPicPr>
        <p:blipFill rotWithShape="1">
          <a:blip r:embed="rId9"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10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kumimoji="1" lang="zh-CN" altLang="en-US" smtClean="0">
                <a:solidFill>
                  <a:srgbClr val="262626">
                    <a:tint val="75000"/>
                  </a:srgbClr>
                </a:solidFill>
              </a:rPr>
              <a:pPr/>
              <a:t>2017/2/27</a:t>
            </a:fld>
            <a:endParaRPr kumimoji="1" lang="zh-CN" altLang="en-US">
              <a:solidFill>
                <a:srgbClr val="262626">
                  <a:tint val="75000"/>
                </a:srgbClr>
              </a:solidFill>
            </a:endParaRPr>
          </a:p>
        </p:txBody>
      </p:sp>
      <p:sp>
        <p:nvSpPr>
          <p:cNvPr id="4" name="页脚占位符 3"/>
          <p:cNvSpPr>
            <a:spLocks noGrp="1"/>
          </p:cNvSpPr>
          <p:nvPr>
            <p:ph type="ftr" sz="quarter" idx="11"/>
          </p:nvPr>
        </p:nvSpPr>
        <p:spPr/>
        <p:txBody>
          <a:bodyPr/>
          <a:lstStyle/>
          <a:p>
            <a:endParaRPr kumimoji="1" lang="zh-CN" altLang="en-US">
              <a:solidFill>
                <a:srgbClr val="262626">
                  <a:tint val="75000"/>
                </a:srgbClr>
              </a:solidFill>
            </a:endParaRPr>
          </a:p>
        </p:txBody>
      </p:sp>
      <p:sp>
        <p:nvSpPr>
          <p:cNvPr id="5" name="Rectangle 55"/>
          <p:cNvSpPr>
            <a:spLocks noChangeArrowheads="1"/>
          </p:cNvSpPr>
          <p:nvPr userDrawn="1"/>
        </p:nvSpPr>
        <p:spPr bwMode="auto">
          <a:xfrm>
            <a:off x="2987825"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0" tIns="43896" rIns="87790" bIns="43896"/>
          <a:lstStyle/>
          <a:p>
            <a:pPr defTabSz="877800">
              <a:lnSpc>
                <a:spcPct val="120000"/>
              </a:lnSpc>
              <a:buClr>
                <a:srgbClr val="D8D8D8"/>
              </a:buClr>
              <a:buSzPct val="60000"/>
              <a:buFont typeface="Wingdings" charset="0"/>
              <a:buNone/>
            </a:pPr>
            <a:r>
              <a:rPr lang="zh-CN" altLang="en-US" sz="1200" dirty="0">
                <a:solidFill>
                  <a:srgbClr val="FFFFFF"/>
                </a:solidFill>
                <a:latin typeface="微软雅黑"/>
                <a:ea typeface="微软雅黑"/>
                <a:cs typeface="微软雅黑"/>
              </a:rPr>
              <a:t>配色参考方案：</a:t>
            </a:r>
          </a:p>
          <a:p>
            <a:pPr defTabSz="877800">
              <a:lnSpc>
                <a:spcPct val="120000"/>
              </a:lnSpc>
              <a:buClr>
                <a:srgbClr val="D8D8D8"/>
              </a:buClr>
              <a:buSzPct val="60000"/>
              <a:buFont typeface="Wingdings" charset="0"/>
              <a:buNone/>
            </a:pPr>
            <a:r>
              <a:rPr lang="zh-CN" altLang="en-US" sz="1200" dirty="0">
                <a:solidFill>
                  <a:srgbClr val="FFFFFF"/>
                </a:solidFill>
                <a:latin typeface="微软雅黑"/>
                <a:ea typeface="微软雅黑"/>
                <a:cs typeface="微软雅黑"/>
              </a:rPr>
              <a:t>建议同一页面内不超过四种</a:t>
            </a:r>
            <a:r>
              <a:rPr lang="zh-CN" altLang="en-US" sz="1200" dirty="0" smtClean="0">
                <a:solidFill>
                  <a:srgbClr val="FFFFFF"/>
                </a:solidFill>
                <a:latin typeface="微软雅黑"/>
                <a:ea typeface="微软雅黑"/>
                <a:cs typeface="微软雅黑"/>
              </a:rPr>
              <a:t>颜色</a:t>
            </a:r>
            <a:r>
              <a:rPr lang="en-US" altLang="zh-CN" sz="1200" dirty="0" smtClean="0">
                <a:solidFill>
                  <a:srgbClr val="FFFFFF"/>
                </a:solidFill>
                <a:latin typeface="微软雅黑"/>
                <a:ea typeface="微软雅黑"/>
                <a:cs typeface="微软雅黑"/>
              </a:rPr>
              <a:t>:</a:t>
            </a:r>
            <a:endParaRPr lang="en-US" sz="1200" dirty="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Char char="l"/>
            </a:pPr>
            <a:endParaRPr lang="en-US" sz="1200" dirty="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Char char="l"/>
            </a:pPr>
            <a:endParaRPr lang="zh-CN" altLang="en-US" sz="1200" dirty="0">
              <a:solidFill>
                <a:srgbClr val="FFFFFF"/>
              </a:solidFill>
              <a:latin typeface="微软雅黑"/>
              <a:ea typeface="微软雅黑"/>
              <a:cs typeface="微软雅黑"/>
            </a:endParaRPr>
          </a:p>
        </p:txBody>
      </p:sp>
      <p:sp>
        <p:nvSpPr>
          <p:cNvPr id="6" name="Rectangle 56"/>
          <p:cNvSpPr>
            <a:spLocks noChangeArrowheads="1"/>
          </p:cNvSpPr>
          <p:nvPr userDrawn="1"/>
        </p:nvSpPr>
        <p:spPr bwMode="auto">
          <a:xfrm>
            <a:off x="1"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0" tIns="43896" rIns="87790" bIns="43896"/>
          <a:lstStyle/>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中文标准字体：</a:t>
            </a:r>
          </a:p>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微软雅黑</a:t>
            </a:r>
          </a:p>
          <a:p>
            <a:pPr defTabSz="877800">
              <a:lnSpc>
                <a:spcPct val="125000"/>
              </a:lnSpc>
              <a:buClr>
                <a:srgbClr val="D8D8D8"/>
              </a:buClr>
              <a:buSzPct val="60000"/>
              <a:buFont typeface="Wingdings" charset="0"/>
              <a:buNone/>
            </a:pPr>
            <a:r>
              <a:rPr lang="en-US" sz="1200" dirty="0" smtClean="0">
                <a:solidFill>
                  <a:srgbClr val="FFFFFF"/>
                </a:solidFill>
                <a:latin typeface="微软雅黑"/>
                <a:ea typeface="微软雅黑"/>
                <a:cs typeface="微软雅黑"/>
              </a:rPr>
              <a:t>中文可用字体：</a:t>
            </a:r>
          </a:p>
          <a:p>
            <a:pPr defTabSz="877800">
              <a:lnSpc>
                <a:spcPct val="125000"/>
              </a:lnSpc>
              <a:buClr>
                <a:srgbClr val="D8D8D8"/>
              </a:buClr>
              <a:buSzPct val="60000"/>
              <a:buFont typeface="Wingdings" charset="0"/>
              <a:buNone/>
            </a:pPr>
            <a:r>
              <a:rPr lang="en-US" sz="1200" dirty="0" err="1" smtClean="0">
                <a:solidFill>
                  <a:srgbClr val="FFFFFF"/>
                </a:solidFill>
                <a:latin typeface="微软雅黑"/>
                <a:ea typeface="微软雅黑"/>
                <a:cs typeface="微软雅黑"/>
              </a:rPr>
              <a:t>方正兰亭准黑</a:t>
            </a:r>
            <a:r>
              <a:rPr lang="en-US" sz="1200" dirty="0" smtClean="0">
                <a:solidFill>
                  <a:srgbClr val="FFFFFF"/>
                </a:solidFill>
                <a:latin typeface="微软雅黑"/>
                <a:ea typeface="微软雅黑"/>
                <a:cs typeface="微软雅黑"/>
              </a:rPr>
              <a:t>\</a:t>
            </a:r>
          </a:p>
          <a:p>
            <a:pPr defTabSz="877800">
              <a:lnSpc>
                <a:spcPct val="125000"/>
              </a:lnSpc>
              <a:buClr>
                <a:srgbClr val="D8D8D8"/>
              </a:buClr>
              <a:buSzPct val="60000"/>
              <a:buFont typeface="Wingdings" charset="0"/>
              <a:buNone/>
            </a:pPr>
            <a:r>
              <a:rPr lang="en-US" sz="1200" dirty="0" err="1" smtClean="0">
                <a:solidFill>
                  <a:srgbClr val="FFFFFF"/>
                </a:solidFill>
                <a:latin typeface="微软雅黑"/>
                <a:ea typeface="微软雅黑"/>
                <a:cs typeface="微软雅黑"/>
              </a:rPr>
              <a:t>宋体</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楷体</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仿宋</a:t>
            </a:r>
            <a:r>
              <a:rPr lang="en-US" sz="1200" dirty="0" smtClean="0">
                <a:solidFill>
                  <a:srgbClr val="FFFFFF"/>
                </a:solidFill>
                <a:latin typeface="微软雅黑"/>
                <a:ea typeface="微软雅黑"/>
                <a:cs typeface="微软雅黑"/>
              </a:rPr>
              <a:t>\</a:t>
            </a:r>
            <a:r>
              <a:rPr lang="en-US" sz="1200" dirty="0" err="1" smtClean="0">
                <a:solidFill>
                  <a:srgbClr val="FFFFFF"/>
                </a:solidFill>
                <a:latin typeface="微软雅黑"/>
                <a:ea typeface="微软雅黑"/>
                <a:cs typeface="微软雅黑"/>
              </a:rPr>
              <a:t>黑体</a:t>
            </a:r>
            <a:endParaRPr lang="en-US" sz="1200" dirty="0" smtClean="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None/>
            </a:pPr>
            <a:endParaRPr lang="en-US" sz="1200" dirty="0" smtClean="0">
              <a:solidFill>
                <a:srgbClr val="FFFFFF"/>
              </a:solidFill>
              <a:latin typeface="微软雅黑"/>
              <a:ea typeface="微软雅黑"/>
              <a:cs typeface="微软雅黑"/>
            </a:endParaRPr>
          </a:p>
          <a:p>
            <a:pPr defTabSz="877800">
              <a:lnSpc>
                <a:spcPct val="125000"/>
              </a:lnSpc>
              <a:buClr>
                <a:srgbClr val="D8D8D8"/>
              </a:buClr>
              <a:buSzPct val="60000"/>
              <a:buFont typeface="Wingdings" charset="0"/>
              <a:buNone/>
              <a:defRPr/>
            </a:pPr>
            <a:r>
              <a:rPr lang="en-US" altLang="zh-CN" sz="1200" dirty="0" err="1" smtClean="0">
                <a:solidFill>
                  <a:srgbClr val="FFFFFF"/>
                </a:solidFill>
                <a:latin typeface="微软雅黑"/>
                <a:ea typeface="微软雅黑"/>
                <a:cs typeface="微软雅黑"/>
              </a:rPr>
              <a:t>遵守国家版权法规</a:t>
            </a:r>
            <a:r>
              <a:rPr lang="en-US" altLang="zh-CN" sz="1200" dirty="0" smtClean="0">
                <a:solidFill>
                  <a:srgbClr val="FFFFFF"/>
                </a:solidFill>
                <a:latin typeface="微软雅黑"/>
                <a:ea typeface="微软雅黑"/>
                <a:cs typeface="微软雅黑"/>
              </a:rPr>
              <a:t>，</a:t>
            </a:r>
            <a:r>
              <a:rPr lang="zh-CN" altLang="en-US" sz="1200" dirty="0" smtClean="0">
                <a:solidFill>
                  <a:srgbClr val="FFFFFF"/>
                </a:solidFill>
                <a:latin typeface="微软雅黑"/>
                <a:ea typeface="微软雅黑"/>
                <a:cs typeface="微软雅黑"/>
              </a:rPr>
              <a:t>不得</a:t>
            </a:r>
            <a:r>
              <a:rPr lang="en-US" altLang="en-US" sz="1200" dirty="0" err="1" smtClean="0">
                <a:solidFill>
                  <a:srgbClr val="FFFFFF"/>
                </a:solidFill>
                <a:latin typeface="微软雅黑"/>
                <a:ea typeface="微软雅黑"/>
                <a:cs typeface="微软雅黑"/>
              </a:rPr>
              <a:t>使用非授权字体</a:t>
            </a:r>
            <a:endParaRPr lang="en-US" sz="1200" dirty="0" smtClean="0">
              <a:solidFill>
                <a:srgbClr val="FFFFFF"/>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614107525"/>
              </p:ext>
            </p:extLst>
          </p:nvPr>
        </p:nvGraphicFramePr>
        <p:xfrm>
          <a:off x="4704916" y="5362965"/>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61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6777" cy="5143500"/>
          </a:xfrm>
          <a:prstGeom prst="rect">
            <a:avLst/>
          </a:prstGeom>
        </p:spPr>
      </p:pic>
      <p:sp>
        <p:nvSpPr>
          <p:cNvPr id="6" name="Rectangle 4"/>
          <p:cNvSpPr>
            <a:spLocks/>
          </p:cNvSpPr>
          <p:nvPr/>
        </p:nvSpPr>
        <p:spPr bwMode="auto">
          <a:xfrm>
            <a:off x="4521570" y="1436547"/>
            <a:ext cx="181139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4800" dirty="0">
                <a:solidFill>
                  <a:srgbClr val="262626">
                    <a:lumMod val="75000"/>
                    <a:lumOff val="25000"/>
                  </a:srgbClr>
                </a:solidFill>
                <a:latin typeface="Goudy Old Style" pitchFamily="18" charset="0"/>
                <a:ea typeface="宋体" charset="0"/>
                <a:cs typeface="Helvetica Neue UltraLight" charset="0"/>
                <a:sym typeface="Helvetica Neue UltraLight" charset="0"/>
              </a:rPr>
              <a:t>Thanks</a:t>
            </a:r>
          </a:p>
        </p:txBody>
      </p:sp>
      <p:sp>
        <p:nvSpPr>
          <p:cNvPr id="7" name="Rectangle 5"/>
          <p:cNvSpPr>
            <a:spLocks/>
          </p:cNvSpPr>
          <p:nvPr/>
        </p:nvSpPr>
        <p:spPr bwMode="auto">
          <a:xfrm>
            <a:off x="4050689" y="2190146"/>
            <a:ext cx="1021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1800" dirty="0">
                <a:solidFill>
                  <a:srgbClr val="262626">
                    <a:lumMod val="75000"/>
                    <a:lumOff val="25000"/>
                  </a:srgbClr>
                </a:solidFill>
                <a:latin typeface="Arial Narrow" charset="0"/>
                <a:ea typeface="宋体" charset="0"/>
                <a:cs typeface="Arial Narrow" charset="0"/>
                <a:sym typeface="Arial Narrow" charset="0"/>
              </a:rPr>
              <a:t>terima kasih</a:t>
            </a:r>
          </a:p>
        </p:txBody>
      </p:sp>
      <p:sp>
        <p:nvSpPr>
          <p:cNvPr id="8" name="Rectangle 6"/>
          <p:cNvSpPr>
            <a:spLocks/>
          </p:cNvSpPr>
          <p:nvPr/>
        </p:nvSpPr>
        <p:spPr bwMode="auto">
          <a:xfrm>
            <a:off x="3491881" y="1275606"/>
            <a:ext cx="923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3600" dirty="0">
                <a:solidFill>
                  <a:srgbClr val="262626">
                    <a:lumMod val="75000"/>
                    <a:lumOff val="25000"/>
                  </a:srgbClr>
                </a:solidFill>
                <a:latin typeface="Arial" charset="0"/>
                <a:sym typeface="Arial" charset="0"/>
              </a:rPr>
              <a:t>感謝</a:t>
            </a:r>
          </a:p>
        </p:txBody>
      </p:sp>
      <p:sp>
        <p:nvSpPr>
          <p:cNvPr id="9" name="Rectangle 7"/>
          <p:cNvSpPr>
            <a:spLocks/>
          </p:cNvSpPr>
          <p:nvPr/>
        </p:nvSpPr>
        <p:spPr bwMode="auto">
          <a:xfrm>
            <a:off x="5199184" y="2097810"/>
            <a:ext cx="12311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4800" dirty="0">
                <a:solidFill>
                  <a:srgbClr val="262626">
                    <a:lumMod val="75000"/>
                    <a:lumOff val="25000"/>
                  </a:srgbClr>
                </a:solidFill>
                <a:latin typeface="微软雅黑" pitchFamily="34" charset="-122"/>
                <a:ea typeface="微软雅黑" pitchFamily="34" charset="-122"/>
                <a:cs typeface="Microsoft YaHei Bold" charset="0"/>
                <a:sym typeface="Microsoft YaHei Bold" charset="0"/>
              </a:rPr>
              <a:t>谢谢</a:t>
            </a:r>
          </a:p>
        </p:txBody>
      </p:sp>
      <p:sp>
        <p:nvSpPr>
          <p:cNvPr id="10" name="Rectangle 8"/>
          <p:cNvSpPr>
            <a:spLocks/>
          </p:cNvSpPr>
          <p:nvPr/>
        </p:nvSpPr>
        <p:spPr bwMode="auto">
          <a:xfrm>
            <a:off x="5404367" y="1336086"/>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1600" dirty="0">
                <a:solidFill>
                  <a:srgbClr val="262626">
                    <a:lumMod val="75000"/>
                    <a:lumOff val="25000"/>
                  </a:srgbClr>
                </a:solidFill>
                <a:latin typeface="Arial" charset="0"/>
                <a:sym typeface="Arial" charset="0"/>
              </a:rPr>
              <a:t>ありがとう</a:t>
            </a:r>
          </a:p>
        </p:txBody>
      </p:sp>
      <p:sp>
        <p:nvSpPr>
          <p:cNvPr id="11" name="Rectangle 9"/>
          <p:cNvSpPr>
            <a:spLocks/>
          </p:cNvSpPr>
          <p:nvPr/>
        </p:nvSpPr>
        <p:spPr bwMode="auto">
          <a:xfrm>
            <a:off x="3491890" y="1873467"/>
            <a:ext cx="860813"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dirty="0">
                <a:solidFill>
                  <a:srgbClr val="262626">
                    <a:lumMod val="75000"/>
                    <a:lumOff val="25000"/>
                  </a:srgbClr>
                </a:solidFill>
                <a:latin typeface="Arial" charset="0"/>
                <a:ea typeface="宋体" charset="0"/>
                <a:cs typeface="Thonburi" charset="0"/>
                <a:sym typeface="Arial" charset="0"/>
              </a:rPr>
              <a:t>ขอบคุณ</a:t>
            </a:r>
          </a:p>
        </p:txBody>
      </p:sp>
      <p:grpSp>
        <p:nvGrpSpPr>
          <p:cNvPr id="16" name="组合 7"/>
          <p:cNvGrpSpPr/>
          <p:nvPr userDrawn="1"/>
        </p:nvGrpSpPr>
        <p:grpSpPr>
          <a:xfrm>
            <a:off x="144962" y="2571750"/>
            <a:ext cx="5849300" cy="2808312"/>
            <a:chOff x="395536" y="2897458"/>
            <a:chExt cx="4549883" cy="2184448"/>
          </a:xfrm>
        </p:grpSpPr>
        <p:pic>
          <p:nvPicPr>
            <p:cNvPr id="17" name="Picture 2" descr="C:\Users\yibo_wang\Desktop\素材\閲戣澏PPT姣嶇増瑙嗚鍏冪礌\灏忔柟鐮栦晶瑙嗗浘\PPT C-orange.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K:\201203盛世确认可用输出\PPT\素材\玻璃砖素材\PPT C Lego.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a:t>
            </a:r>
            <a:r>
              <a:rPr lang="en-US" altLang="zh-CN" sz="900" dirty="0" smtClean="0">
                <a:solidFill>
                  <a:srgbClr val="4D4D4D"/>
                </a:solidFill>
                <a:latin typeface="微软雅黑" pitchFamily="34" charset="-122"/>
                <a:ea typeface="微软雅黑" pitchFamily="34" charset="-122"/>
                <a:cs typeface="微软雅黑"/>
                <a:sym typeface="Helvetica Neue" charset="0"/>
              </a:rPr>
              <a:t>1993-2013</a:t>
            </a:r>
            <a:r>
              <a:rPr lang="zh-CN" altLang="en-US" sz="900" dirty="0" smtClean="0">
                <a:solidFill>
                  <a:srgbClr val="4D4D4D"/>
                </a:solidFill>
                <a:latin typeface="微软雅黑" pitchFamily="34" charset="-122"/>
                <a:ea typeface="微软雅黑" pitchFamily="34" charset="-122"/>
                <a:cs typeface="微软雅黑"/>
                <a:sym typeface="Microsoft YaHei Bold" charset="0"/>
              </a:rPr>
              <a:t>金</a:t>
            </a:r>
            <a:r>
              <a:rPr lang="zh-CN" altLang="en-US" sz="900" dirty="0">
                <a:solidFill>
                  <a:srgbClr val="4D4D4D"/>
                </a:solidFill>
                <a:latin typeface="微软雅黑" pitchFamily="34" charset="-122"/>
                <a:ea typeface="微软雅黑" pitchFamily="34" charset="-122"/>
                <a:cs typeface="微软雅黑"/>
                <a:sym typeface="Microsoft YaHei Bold" charset="0"/>
              </a:rPr>
              <a:t>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pic>
        <p:nvPicPr>
          <p:cNvPr id="23" name="图片 22" descr="20120325大品牌Logo.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23365" y="442770"/>
            <a:ext cx="2025099" cy="357330"/>
          </a:xfrm>
          <a:prstGeom prst="rect">
            <a:avLst/>
          </a:prstGeom>
        </p:spPr>
      </p:pic>
      <p:sp>
        <p:nvSpPr>
          <p:cNvPr id="20" name="Text Box 2"/>
          <p:cNvSpPr txBox="1">
            <a:spLocks noChangeArrowheads="1"/>
          </p:cNvSpPr>
          <p:nvPr userDrawn="1"/>
        </p:nvSpPr>
        <p:spPr bwMode="auto">
          <a:xfrm>
            <a:off x="6732244" y="4804038"/>
            <a:ext cx="1622425" cy="360000"/>
          </a:xfrm>
          <a:prstGeom prst="rect">
            <a:avLst/>
          </a:prstGeom>
          <a:noFill/>
          <a:ln w="9525">
            <a:noFill/>
            <a:miter lim="800000"/>
            <a:headEnd/>
            <a:tailEnd/>
          </a:ln>
        </p:spPr>
        <p:txBody>
          <a:bodyPr lIns="74289" tIns="8890" rIns="74289" bIns="8890" anchor="ctr" anchorCtr="0"/>
          <a:lstStyle/>
          <a:p>
            <a:pPr algn="r">
              <a:lnSpc>
                <a:spcPts val="1400"/>
              </a:lnSpc>
            </a:pPr>
            <a:r>
              <a:rPr lang="zh-CN" altLang="en-US" sz="1000" dirty="0">
                <a:solidFill>
                  <a:srgbClr val="262626">
                    <a:lumMod val="85000"/>
                    <a:lumOff val="15000"/>
                  </a:srgbClr>
                </a:solidFill>
                <a:latin typeface="微软雅黑" pitchFamily="34" charset="-122"/>
                <a:ea typeface="微软雅黑" pitchFamily="34" charset="-122"/>
                <a:cs typeface="微软雅黑"/>
              </a:rPr>
              <a:t>④内</a:t>
            </a:r>
            <a:r>
              <a:rPr lang="zh-CN" altLang="en-US" sz="1000" dirty="0" smtClean="0">
                <a:solidFill>
                  <a:srgbClr val="262626">
                    <a:lumMod val="85000"/>
                    <a:lumOff val="15000"/>
                  </a:srgbClr>
                </a:solidFill>
                <a:latin typeface="微软雅黑" pitchFamily="34" charset="-122"/>
                <a:ea typeface="微软雅黑" pitchFamily="34" charset="-122"/>
                <a:cs typeface="微软雅黑"/>
              </a:rPr>
              <a:t>部公开 请勿外传</a:t>
            </a:r>
            <a:endParaRPr lang="zh-CN" altLang="zh-CN" sz="1000" dirty="0">
              <a:solidFill>
                <a:srgbClr val="262626">
                  <a:lumMod val="85000"/>
                  <a:lumOff val="15000"/>
                </a:srgbClr>
              </a:solidFill>
              <a:latin typeface="微软雅黑" pitchFamily="34" charset="-122"/>
              <a:ea typeface="微软雅黑" pitchFamily="34" charset="-122"/>
              <a:cs typeface="微软雅黑"/>
            </a:endParaRPr>
          </a:p>
        </p:txBody>
      </p:sp>
    </p:spTree>
    <p:extLst>
      <p:ext uri="{BB962C8B-B14F-4D97-AF65-F5344CB8AC3E}">
        <p14:creationId xmlns:p14="http://schemas.microsoft.com/office/powerpoint/2010/main" val="975445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4"/>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61116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19948114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5.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0.png"/><Relationship Id="rId5" Type="http://schemas.openxmlformats.org/officeDocument/2006/relationships/slideLayout" Target="../slideLayouts/slideLayout15.xml"/><Relationship Id="rId10" Type="http://schemas.openxmlformats.org/officeDocument/2006/relationships/image" Target="../media/image19.png"/><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7.png"/><Relationship Id="rId5" Type="http://schemas.openxmlformats.org/officeDocument/2006/relationships/slideLayout" Target="../slideLayouts/slideLayout22.xml"/><Relationship Id="rId10"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theme" Target="../theme/theme4.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3529" y="757153"/>
            <a:ext cx="8408219" cy="3837475"/>
          </a:xfrm>
          <a:prstGeom prst="rect">
            <a:avLst/>
          </a:prstGeom>
        </p:spPr>
        <p:txBody>
          <a:bodyPr vert="horz" lIns="91432" tIns="45716" rIns="91432" bIns="45716" rtlCol="0">
            <a:normAutofit/>
          </a:body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32" tIns="45716" rIns="91432" bIns="45716"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32" tIns="45716" rIns="91432" bIns="45716" rtlCol="0" anchor="ctr"/>
          <a:lstStyle>
            <a:lvl1pPr algn="ctr">
              <a:defRPr sz="1200">
                <a:solidFill>
                  <a:schemeClr val="tx1">
                    <a:tint val="75000"/>
                  </a:schemeClr>
                </a:solidFill>
              </a:defRPr>
            </a:lvl1pPr>
          </a:lstStyle>
          <a:p>
            <a:endParaRPr kumimoji="1" lang="zh-CN" altLang="en-US"/>
          </a:p>
        </p:txBody>
      </p:sp>
      <p:pic>
        <p:nvPicPr>
          <p:cNvPr id="12" name="图片 11" descr="卷页.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
            <a:ext cx="9144000" cy="520095"/>
          </a:xfrm>
          <a:prstGeom prst="rect">
            <a:avLst/>
          </a:prstGeom>
          <a:effectLst>
            <a:outerShdw blurRad="50800" dist="38100" dir="6000000" sx="101000" sy="101000" algn="tl" rotWithShape="0">
              <a:prstClr val="black">
                <a:alpha val="40000"/>
              </a:prstClr>
            </a:outerShdw>
          </a:effectLst>
        </p:spPr>
      </p:pic>
      <p:sp>
        <p:nvSpPr>
          <p:cNvPr id="14" name="Text Box 2"/>
          <p:cNvSpPr txBox="1">
            <a:spLocks noChangeArrowheads="1"/>
          </p:cNvSpPr>
          <p:nvPr/>
        </p:nvSpPr>
        <p:spPr bwMode="auto">
          <a:xfrm>
            <a:off x="6228190" y="4823473"/>
            <a:ext cx="1622425" cy="249086"/>
          </a:xfrm>
          <a:prstGeom prst="rect">
            <a:avLst/>
          </a:prstGeom>
          <a:noFill/>
          <a:ln w="9525">
            <a:noFill/>
            <a:miter lim="800000"/>
            <a:headEnd/>
            <a:tailEnd/>
          </a:ln>
        </p:spPr>
        <p:txBody>
          <a:bodyPr lIns="74289" tIns="8890" rIns="74289" bIns="8890"/>
          <a:lstStyle/>
          <a:p>
            <a:pPr algn="just">
              <a:lnSpc>
                <a:spcPts val="1400"/>
              </a:lnSpc>
            </a:pPr>
            <a:r>
              <a:rPr lang="zh-CN" altLang="en-US" sz="900" b="0" i="0" kern="1200" spc="0" baseline="0" dirty="0">
                <a:solidFill>
                  <a:srgbClr val="4D4D4D"/>
                </a:solidFill>
                <a:latin typeface="微软雅黑" pitchFamily="34" charset="-122"/>
                <a:ea typeface="微软雅黑" pitchFamily="34" charset="-122"/>
                <a:cs typeface="微软雅黑"/>
              </a:rPr>
              <a:t>④内</a:t>
            </a:r>
            <a:r>
              <a:rPr lang="zh-CN" altLang="en-US" sz="900" b="0" i="0" kern="1200" spc="0" baseline="0" dirty="0" smtClean="0">
                <a:solidFill>
                  <a:srgbClr val="4D4D4D"/>
                </a:solidFill>
                <a:latin typeface="微软雅黑" pitchFamily="34" charset="-122"/>
                <a:ea typeface="微软雅黑" pitchFamily="34" charset="-122"/>
                <a:cs typeface="微软雅黑"/>
              </a:rPr>
              <a:t>部公开 请勿外传</a:t>
            </a:r>
            <a:endParaRPr lang="zh-CN" altLang="zh-CN" sz="900" b="0" i="0" kern="1200" spc="0" baseline="0" dirty="0">
              <a:solidFill>
                <a:srgbClr val="4D4D4D"/>
              </a:solidFill>
              <a:latin typeface="微软雅黑" pitchFamily="34" charset="-122"/>
              <a:ea typeface="微软雅黑" pitchFamily="34" charset="-122"/>
              <a:cs typeface="微软雅黑"/>
            </a:endParaRPr>
          </a:p>
        </p:txBody>
      </p:sp>
      <p:sp>
        <p:nvSpPr>
          <p:cNvPr id="2" name="标题占位符 1"/>
          <p:cNvSpPr>
            <a:spLocks noGrp="1"/>
          </p:cNvSpPr>
          <p:nvPr>
            <p:ph type="title"/>
          </p:nvPr>
        </p:nvSpPr>
        <p:spPr>
          <a:xfrm>
            <a:off x="323533" y="2"/>
            <a:ext cx="7108327" cy="520096"/>
          </a:xfrm>
          <a:prstGeom prst="rect">
            <a:avLst/>
          </a:prstGeom>
        </p:spPr>
        <p:txBody>
          <a:bodyPr vert="horz" lIns="91432" tIns="45716" rIns="91432" bIns="45716" rtlCol="0" anchor="ctr">
            <a:normAutofit/>
          </a:bodyPr>
          <a:lstStyle/>
          <a:p>
            <a:r>
              <a:rPr kumimoji="1" lang="zh-CN" altLang="en-US" dirty="0" smtClean="0"/>
              <a:t>单击此处编辑母版标题样式</a:t>
            </a:r>
            <a:endParaRPr kumimoji="1" lang="zh-CN" altLang="en-US" dirty="0"/>
          </a:p>
        </p:txBody>
      </p:sp>
      <p:sp>
        <p:nvSpPr>
          <p:cNvPr id="13" name="TextBox 12"/>
          <p:cNvSpPr txBox="1"/>
          <p:nvPr/>
        </p:nvSpPr>
        <p:spPr>
          <a:xfrm>
            <a:off x="8532443" y="4800206"/>
            <a:ext cx="512895" cy="230832"/>
          </a:xfrm>
          <a:prstGeom prst="rect">
            <a:avLst/>
          </a:prstGeom>
          <a:noFill/>
        </p:spPr>
        <p:txBody>
          <a:bodyPr wrap="square" lIns="91432" tIns="45716" rIns="91432" bIns="45716" rtlCol="0">
            <a:spAutoFit/>
          </a:bodyPr>
          <a:lstStyle/>
          <a:p>
            <a:r>
              <a:rPr lang="en-US" altLang="zh-CN" sz="900" b="1" i="0" kern="1200" spc="0" baseline="0" dirty="0" smtClean="0">
                <a:solidFill>
                  <a:srgbClr val="4D4D4D"/>
                </a:solidFill>
                <a:latin typeface="微软雅黑" pitchFamily="34" charset="-122"/>
                <a:ea typeface="微软雅黑" pitchFamily="34" charset="-122"/>
                <a:cs typeface="微软雅黑"/>
              </a:rPr>
              <a:t>P</a:t>
            </a:r>
            <a:fld id="{FED1A94F-D130-4010-A83B-0DB519D7607E}" type="slidenum">
              <a:rPr lang="en-US" altLang="zh-CN" sz="900" b="1" i="0" kern="1200" spc="0" baseline="0" smtClean="0">
                <a:solidFill>
                  <a:srgbClr val="4D4D4D"/>
                </a:solidFill>
                <a:latin typeface="微软雅黑" pitchFamily="34" charset="-122"/>
                <a:ea typeface="微软雅黑" pitchFamily="34" charset="-122"/>
                <a:cs typeface="微软雅黑"/>
              </a:rPr>
              <a:pPr/>
              <a:t>‹#›</a:t>
            </a:fld>
            <a:endParaRPr lang="zh-CN" altLang="en-US" sz="900" b="1" i="0" kern="1200" spc="0" baseline="0" dirty="0">
              <a:solidFill>
                <a:srgbClr val="4D4D4D"/>
              </a:solidFill>
              <a:latin typeface="微软雅黑" pitchFamily="34" charset="-122"/>
              <a:ea typeface="微软雅黑" pitchFamily="34" charset="-122"/>
              <a:cs typeface="微软雅黑"/>
            </a:endParaRPr>
          </a:p>
        </p:txBody>
      </p:sp>
      <p:pic>
        <p:nvPicPr>
          <p:cNvPr id="18" name="图片 17" descr="0310金蝶品牌下属logo-00.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83998" y="116050"/>
            <a:ext cx="1097755" cy="288000"/>
          </a:xfrm>
          <a:prstGeom prst="rect">
            <a:avLst/>
          </a:prstGeom>
        </p:spPr>
      </p:pic>
      <p:grpSp>
        <p:nvGrpSpPr>
          <p:cNvPr id="19" name="组合 18"/>
          <p:cNvGrpSpPr/>
          <p:nvPr/>
        </p:nvGrpSpPr>
        <p:grpSpPr>
          <a:xfrm>
            <a:off x="7452324" y="4587975"/>
            <a:ext cx="1229429" cy="600670"/>
            <a:chOff x="6559883" y="4147099"/>
            <a:chExt cx="2316937" cy="1132002"/>
          </a:xfrm>
        </p:grpSpPr>
        <p:pic>
          <p:nvPicPr>
            <p:cNvPr id="20" name="图片 19" descr="PPT C Lego.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66006" y="4172857"/>
              <a:ext cx="1510814" cy="1106244"/>
            </a:xfrm>
            <a:prstGeom prst="rect">
              <a:avLst/>
            </a:prstGeom>
          </p:spPr>
        </p:pic>
        <p:pic>
          <p:nvPicPr>
            <p:cNvPr id="21" name="图片 20" descr="PPT C-oran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9883" y="4147099"/>
              <a:ext cx="1106244" cy="1106244"/>
            </a:xfrm>
            <a:prstGeom prst="rect">
              <a:avLst/>
            </a:prstGeom>
          </p:spPr>
        </p:pic>
      </p:grpSp>
    </p:spTree>
    <p:extLst>
      <p:ext uri="{BB962C8B-B14F-4D97-AF65-F5344CB8AC3E}">
        <p14:creationId xmlns:p14="http://schemas.microsoft.com/office/powerpoint/2010/main" val="3191994135"/>
      </p:ext>
    </p:extLst>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Lst>
  <p:timing>
    <p:tnLst>
      <p:par>
        <p:cTn id="1" dur="indefinite" restart="never" nodeType="tmRoot"/>
      </p:par>
    </p:tnLst>
  </p:timing>
  <p:hf sldNum="0" hdr="0" ftr="0"/>
  <p:txStyles>
    <p:titleStyle>
      <a:lvl1pPr algn="l" defTabSz="457154" rtl="0" eaLnBrk="1" latinLnBrk="0" hangingPunct="1">
        <a:spcBef>
          <a:spcPct val="0"/>
        </a:spcBef>
        <a:buNone/>
        <a:defRPr kumimoji="1" lang="zh-CN" altLang="en-US" sz="2600" b="0" i="0" kern="1200" dirty="0">
          <a:solidFill>
            <a:schemeClr val="tx1"/>
          </a:solidFill>
          <a:latin typeface="微软雅黑"/>
          <a:ea typeface="微软雅黑"/>
          <a:cs typeface="+mj-cs"/>
        </a:defRPr>
      </a:lvl1pPr>
    </p:titleStyle>
    <p:bodyStyle>
      <a:lvl1pPr marL="342866" indent="-342866" algn="l" defTabSz="457154" rtl="0" eaLnBrk="1" fontAlgn="base" latinLnBrk="0" hangingPunct="1">
        <a:spcBef>
          <a:spcPct val="20000"/>
        </a:spcBef>
        <a:spcAft>
          <a:spcPct val="0"/>
        </a:spcAft>
        <a:buFontTx/>
        <a:buBlip>
          <a:blip r:embed="rId9"/>
        </a:buBlip>
        <a:defRPr kumimoji="1" lang="zh-CN" altLang="en-US" sz="2400" b="0" i="0" kern="1200" dirty="0" smtClean="0">
          <a:solidFill>
            <a:schemeClr val="tx1">
              <a:lumMod val="85000"/>
              <a:lumOff val="15000"/>
            </a:schemeClr>
          </a:solidFill>
          <a:latin typeface="微软雅黑"/>
          <a:ea typeface="微软雅黑"/>
          <a:cs typeface="+mn-cs"/>
        </a:defRPr>
      </a:lvl1pPr>
      <a:lvl2pPr marL="742877" indent="-285722" algn="l" defTabSz="457154" rtl="0" eaLnBrk="1" fontAlgn="base" latinLnBrk="0" hangingPunct="1">
        <a:spcBef>
          <a:spcPct val="20000"/>
        </a:spcBef>
        <a:spcAft>
          <a:spcPct val="0"/>
        </a:spcAft>
        <a:buFont typeface="Arial"/>
        <a:buChar char="–"/>
        <a:defRPr kumimoji="1" lang="zh-CN" altLang="en-US" sz="2000" b="0" i="0" kern="1200" dirty="0" smtClean="0">
          <a:solidFill>
            <a:schemeClr val="tx1">
              <a:lumMod val="85000"/>
              <a:lumOff val="15000"/>
            </a:schemeClr>
          </a:solidFill>
          <a:latin typeface="微软雅黑"/>
          <a:ea typeface="微软雅黑"/>
          <a:cs typeface="+mn-cs"/>
        </a:defRPr>
      </a:lvl2pPr>
      <a:lvl3pPr marL="1142887" indent="-228576" algn="l" defTabSz="457154"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3pPr>
      <a:lvl4pPr marL="1600040" indent="-228576" algn="l" defTabSz="457154"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4pPr>
      <a:lvl5pPr marL="2057195" indent="-228576" algn="l" defTabSz="457154" rtl="0" eaLnBrk="1" fontAlgn="base" latinLnBrk="0" hangingPunct="1">
        <a:spcBef>
          <a:spcPct val="20000"/>
        </a:spcBef>
        <a:spcAft>
          <a:spcPct val="0"/>
        </a:spcAft>
        <a:buFont typeface="Arial"/>
        <a:buChar char="»"/>
        <a:defRPr kumimoji="1" lang="zh-CN" altLang="en-US" sz="1800" b="0" i="0" kern="1200" dirty="0">
          <a:solidFill>
            <a:schemeClr val="tx1">
              <a:lumMod val="85000"/>
              <a:lumOff val="15000"/>
            </a:schemeClr>
          </a:solidFill>
          <a:latin typeface="微软雅黑"/>
          <a:ea typeface="微软雅黑"/>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3529" y="757153"/>
            <a:ext cx="8408219" cy="3837475"/>
          </a:xfrm>
          <a:prstGeom prst="rect">
            <a:avLst/>
          </a:prstGeom>
        </p:spPr>
        <p:txBody>
          <a:bodyPr vert="horz" lIns="91432" tIns="45716" rIns="91432" bIns="45716" rtlCol="0">
            <a:normAutofit/>
          </a:body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32" tIns="45716" rIns="91432" bIns="45716" rtlCol="0" anchor="ctr"/>
          <a:lstStyle>
            <a:lvl1pPr algn="l">
              <a:defRPr sz="1200">
                <a:solidFill>
                  <a:schemeClr val="tx1">
                    <a:tint val="75000"/>
                  </a:schemeClr>
                </a:solidFill>
              </a:defRPr>
            </a:lvl1pPr>
          </a:lstStyle>
          <a:p>
            <a:fld id="{CF7BE859-18DA-AA47-857F-8A8E3938ED6C}" type="datetimeFigureOut">
              <a:rPr kumimoji="1" lang="zh-CN" altLang="en-US" smtClean="0">
                <a:solidFill>
                  <a:srgbClr val="262626">
                    <a:tint val="75000"/>
                  </a:srgbClr>
                </a:solidFill>
              </a:rPr>
              <a:pPr/>
              <a:t>2017/2/27</a:t>
            </a:fld>
            <a:endParaRPr kumimoji="1" lang="zh-CN" altLang="en-US">
              <a:solidFill>
                <a:srgbClr val="262626">
                  <a:tint val="75000"/>
                </a:srgb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32" tIns="45716" rIns="91432" bIns="45716" rtlCol="0" anchor="ctr"/>
          <a:lstStyle>
            <a:lvl1pPr algn="ctr">
              <a:defRPr sz="1200">
                <a:solidFill>
                  <a:schemeClr val="tx1">
                    <a:tint val="75000"/>
                  </a:schemeClr>
                </a:solidFill>
              </a:defRPr>
            </a:lvl1pPr>
          </a:lstStyle>
          <a:p>
            <a:endParaRPr kumimoji="1" lang="zh-CN" altLang="en-US">
              <a:solidFill>
                <a:srgbClr val="262626">
                  <a:tint val="75000"/>
                </a:srgbClr>
              </a:solidFill>
            </a:endParaRPr>
          </a:p>
        </p:txBody>
      </p:sp>
      <p:sp>
        <p:nvSpPr>
          <p:cNvPr id="2" name="标题占位符 1"/>
          <p:cNvSpPr>
            <a:spLocks noGrp="1"/>
          </p:cNvSpPr>
          <p:nvPr>
            <p:ph type="title"/>
          </p:nvPr>
        </p:nvSpPr>
        <p:spPr>
          <a:xfrm>
            <a:off x="323533" y="2"/>
            <a:ext cx="7108327" cy="520096"/>
          </a:xfrm>
          <a:prstGeom prst="rect">
            <a:avLst/>
          </a:prstGeom>
        </p:spPr>
        <p:txBody>
          <a:bodyPr vert="horz" lIns="91432" tIns="45716" rIns="91432" bIns="45716" rtlCol="0" anchor="ctr">
            <a:normAutofit/>
          </a:bodyPr>
          <a:lstStyle/>
          <a:p>
            <a:r>
              <a:rPr kumimoji="1" lang="zh-CN" altLang="en-US" dirty="0" smtClean="0"/>
              <a:t>单击此处编辑母版标题样式</a:t>
            </a:r>
            <a:endParaRPr kumimoji="1" lang="zh-CN" altLang="en-US" dirty="0"/>
          </a:p>
        </p:txBody>
      </p:sp>
      <p:sp>
        <p:nvSpPr>
          <p:cNvPr id="7" name="页脚占位符 25"/>
          <p:cNvSpPr txBox="1">
            <a:spLocks/>
          </p:cNvSpPr>
          <p:nvPr userDrawn="1"/>
        </p:nvSpPr>
        <p:spPr>
          <a:xfrm>
            <a:off x="8388426" y="4804038"/>
            <a:ext cx="576064" cy="360000"/>
          </a:xfrm>
          <a:prstGeom prst="rect">
            <a:avLst/>
          </a:prstGeom>
        </p:spPr>
        <p:txBody>
          <a:bodyPr vert="horz" lIns="91432" tIns="45716" rIns="91432" bIns="45716" rtlCol="0" anchor="ctr" anchorCtr="0"/>
          <a:lstStyle>
            <a:defPPr>
              <a:defRPr lang="zh-CN"/>
            </a:defPPr>
            <a:lvl1pPr algn="l" rtl="0" fontAlgn="base">
              <a:spcBef>
                <a:spcPct val="0"/>
              </a:spcBef>
              <a:spcAft>
                <a:spcPct val="0"/>
              </a:spcAft>
              <a:defRPr sz="1000" b="1" kern="1200">
                <a:solidFill>
                  <a:schemeClr val="tx1">
                    <a:lumMod val="75000"/>
                    <a:lumOff val="25000"/>
                  </a:schemeClr>
                </a:solidFill>
                <a:latin typeface="微软雅黑" pitchFamily="34" charset="-122"/>
                <a:ea typeface="微软雅黑" pitchFamily="34" charset="-122"/>
                <a:cs typeface="+mn-cs"/>
              </a:defRPr>
            </a:lvl1pPr>
            <a:lvl2pPr marL="457200" algn="l" rtl="0" fontAlgn="base">
              <a:spcBef>
                <a:spcPct val="0"/>
              </a:spcBef>
              <a:spcAft>
                <a:spcPct val="0"/>
              </a:spcAft>
              <a:defRPr sz="2000" kern="1200">
                <a:solidFill>
                  <a:schemeClr val="tx1"/>
                </a:solidFill>
                <a:latin typeface="宋体" charset="-122"/>
                <a:ea typeface="宋体" charset="-122"/>
                <a:cs typeface="+mn-cs"/>
              </a:defRPr>
            </a:lvl2pPr>
            <a:lvl3pPr marL="914400" algn="l" rtl="0" fontAlgn="base">
              <a:spcBef>
                <a:spcPct val="0"/>
              </a:spcBef>
              <a:spcAft>
                <a:spcPct val="0"/>
              </a:spcAft>
              <a:defRPr sz="2000" kern="1200">
                <a:solidFill>
                  <a:schemeClr val="tx1"/>
                </a:solidFill>
                <a:latin typeface="宋体" charset="-122"/>
                <a:ea typeface="宋体" charset="-122"/>
                <a:cs typeface="+mn-cs"/>
              </a:defRPr>
            </a:lvl3pPr>
            <a:lvl4pPr marL="1371600" algn="l" rtl="0" fontAlgn="base">
              <a:spcBef>
                <a:spcPct val="0"/>
              </a:spcBef>
              <a:spcAft>
                <a:spcPct val="0"/>
              </a:spcAft>
              <a:defRPr sz="2000" kern="1200">
                <a:solidFill>
                  <a:schemeClr val="tx1"/>
                </a:solidFill>
                <a:latin typeface="宋体" charset="-122"/>
                <a:ea typeface="宋体" charset="-122"/>
                <a:cs typeface="+mn-cs"/>
              </a:defRPr>
            </a:lvl4pPr>
            <a:lvl5pPr marL="1828800" algn="l" rtl="0" fontAlgn="base">
              <a:spcBef>
                <a:spcPct val="0"/>
              </a:spcBef>
              <a:spcAft>
                <a:spcPct val="0"/>
              </a:spcAft>
              <a:defRPr sz="2000" kern="1200">
                <a:solidFill>
                  <a:schemeClr val="tx1"/>
                </a:solidFill>
                <a:latin typeface="宋体" charset="-122"/>
                <a:ea typeface="宋体" charset="-122"/>
                <a:cs typeface="+mn-cs"/>
              </a:defRPr>
            </a:lvl5pPr>
            <a:lvl6pPr marL="2286000" algn="l" defTabSz="914400" rtl="0" eaLnBrk="1" latinLnBrk="0" hangingPunct="1">
              <a:defRPr sz="2000" kern="1200">
                <a:solidFill>
                  <a:schemeClr val="tx1"/>
                </a:solidFill>
                <a:latin typeface="宋体" charset="-122"/>
                <a:ea typeface="宋体" charset="-122"/>
                <a:cs typeface="+mn-cs"/>
              </a:defRPr>
            </a:lvl6pPr>
            <a:lvl7pPr marL="2743200" algn="l" defTabSz="914400" rtl="0" eaLnBrk="1" latinLnBrk="0" hangingPunct="1">
              <a:defRPr sz="2000" kern="1200">
                <a:solidFill>
                  <a:schemeClr val="tx1"/>
                </a:solidFill>
                <a:latin typeface="宋体" charset="-122"/>
                <a:ea typeface="宋体" charset="-122"/>
                <a:cs typeface="+mn-cs"/>
              </a:defRPr>
            </a:lvl7pPr>
            <a:lvl8pPr marL="3200400" algn="l" defTabSz="914400" rtl="0" eaLnBrk="1" latinLnBrk="0" hangingPunct="1">
              <a:defRPr sz="2000" kern="1200">
                <a:solidFill>
                  <a:schemeClr val="tx1"/>
                </a:solidFill>
                <a:latin typeface="宋体" charset="-122"/>
                <a:ea typeface="宋体" charset="-122"/>
                <a:cs typeface="+mn-cs"/>
              </a:defRPr>
            </a:lvl8pPr>
            <a:lvl9pPr marL="3657600" algn="l" defTabSz="914400" rtl="0" eaLnBrk="1" latinLnBrk="0" hangingPunct="1">
              <a:defRPr sz="2000" kern="1200">
                <a:solidFill>
                  <a:schemeClr val="tx1"/>
                </a:solidFill>
                <a:latin typeface="宋体" charset="-122"/>
                <a:ea typeface="宋体" charset="-122"/>
                <a:cs typeface="+mn-cs"/>
              </a:defRPr>
            </a:lvl9pPr>
          </a:lstStyle>
          <a:p>
            <a:r>
              <a:rPr lang="en-US" altLang="zh-CN" dirty="0" smtClean="0">
                <a:solidFill>
                  <a:srgbClr val="262626">
                    <a:lumMod val="75000"/>
                    <a:lumOff val="25000"/>
                  </a:srgbClr>
                </a:solidFill>
              </a:rPr>
              <a:t>P</a:t>
            </a:r>
            <a:fld id="{A4E1A7F2-DD39-44FB-A5C4-38522B0609F3}" type="slidenum">
              <a:rPr lang="en-US" altLang="zh-CN" smtClean="0">
                <a:solidFill>
                  <a:srgbClr val="262626">
                    <a:lumMod val="75000"/>
                    <a:lumOff val="25000"/>
                  </a:srgbClr>
                </a:solidFill>
              </a:rPr>
              <a:pPr/>
              <a:t>‹#›</a:t>
            </a:fld>
            <a:endParaRPr lang="zh-CN" altLang="en-US" dirty="0">
              <a:solidFill>
                <a:srgbClr val="262626">
                  <a:lumMod val="75000"/>
                  <a:lumOff val="25000"/>
                </a:srgbClr>
              </a:solidFill>
            </a:endParaRPr>
          </a:p>
        </p:txBody>
      </p:sp>
      <p:sp>
        <p:nvSpPr>
          <p:cNvPr id="8" name="Text Box 2"/>
          <p:cNvSpPr txBox="1">
            <a:spLocks noChangeArrowheads="1"/>
          </p:cNvSpPr>
          <p:nvPr userDrawn="1"/>
        </p:nvSpPr>
        <p:spPr bwMode="auto">
          <a:xfrm>
            <a:off x="6732244" y="4804038"/>
            <a:ext cx="1622425" cy="360000"/>
          </a:xfrm>
          <a:prstGeom prst="rect">
            <a:avLst/>
          </a:prstGeom>
          <a:noFill/>
          <a:ln w="9525">
            <a:noFill/>
            <a:miter lim="800000"/>
            <a:headEnd/>
            <a:tailEnd/>
          </a:ln>
        </p:spPr>
        <p:txBody>
          <a:bodyPr lIns="74289" tIns="8890" rIns="74289" bIns="8890" anchor="ctr" anchorCtr="0"/>
          <a:lstStyle/>
          <a:p>
            <a:pPr algn="r">
              <a:lnSpc>
                <a:spcPts val="1400"/>
              </a:lnSpc>
            </a:pPr>
            <a:r>
              <a:rPr lang="zh-CN" altLang="en-US" sz="1000" dirty="0">
                <a:solidFill>
                  <a:srgbClr val="262626">
                    <a:lumMod val="85000"/>
                    <a:lumOff val="15000"/>
                  </a:srgbClr>
                </a:solidFill>
                <a:latin typeface="微软雅黑" pitchFamily="34" charset="-122"/>
                <a:ea typeface="微软雅黑" pitchFamily="34" charset="-122"/>
                <a:cs typeface="微软雅黑"/>
              </a:rPr>
              <a:t>④内</a:t>
            </a:r>
            <a:r>
              <a:rPr lang="zh-CN" altLang="en-US" sz="1000" dirty="0" smtClean="0">
                <a:solidFill>
                  <a:srgbClr val="262626">
                    <a:lumMod val="85000"/>
                    <a:lumOff val="15000"/>
                  </a:srgbClr>
                </a:solidFill>
                <a:latin typeface="微软雅黑" pitchFamily="34" charset="-122"/>
                <a:ea typeface="微软雅黑" pitchFamily="34" charset="-122"/>
                <a:cs typeface="微软雅黑"/>
              </a:rPr>
              <a:t>部公开 请勿外传</a:t>
            </a:r>
            <a:endParaRPr lang="zh-CN" altLang="zh-CN" sz="1000" dirty="0">
              <a:solidFill>
                <a:srgbClr val="262626">
                  <a:lumMod val="85000"/>
                  <a:lumOff val="15000"/>
                </a:srgbClr>
              </a:solidFill>
              <a:latin typeface="微软雅黑" pitchFamily="34" charset="-122"/>
              <a:ea typeface="微软雅黑" pitchFamily="34" charset="-122"/>
              <a:cs typeface="微软雅黑"/>
            </a:endParaRPr>
          </a:p>
        </p:txBody>
      </p:sp>
    </p:spTree>
    <p:extLst>
      <p:ext uri="{BB962C8B-B14F-4D97-AF65-F5344CB8AC3E}">
        <p14:creationId xmlns:p14="http://schemas.microsoft.com/office/powerpoint/2010/main" val="4228129516"/>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Lst>
  <p:timing>
    <p:tnLst>
      <p:par>
        <p:cTn id="1" dur="indefinite" restart="never" nodeType="tmRoot"/>
      </p:par>
    </p:tnLst>
  </p:timing>
  <p:txStyles>
    <p:titleStyle>
      <a:lvl1pPr algn="l" defTabSz="457154" rtl="0" eaLnBrk="1" latinLnBrk="0" hangingPunct="1">
        <a:spcBef>
          <a:spcPct val="0"/>
        </a:spcBef>
        <a:buNone/>
        <a:defRPr kumimoji="1" lang="zh-CN" altLang="en-US" sz="2600" b="0" i="0" kern="1200" dirty="0">
          <a:solidFill>
            <a:schemeClr val="tx1"/>
          </a:solidFill>
          <a:latin typeface="微软雅黑"/>
          <a:ea typeface="微软雅黑"/>
          <a:cs typeface="+mj-cs"/>
        </a:defRPr>
      </a:lvl1pPr>
    </p:titleStyle>
    <p:bodyStyle>
      <a:lvl1pPr marL="342866" indent="-342866" algn="l" defTabSz="457154" rtl="0" eaLnBrk="1" fontAlgn="base" latinLnBrk="0" hangingPunct="1">
        <a:spcBef>
          <a:spcPct val="20000"/>
        </a:spcBef>
        <a:spcAft>
          <a:spcPct val="0"/>
        </a:spcAft>
        <a:buFontTx/>
        <a:buBlip>
          <a:blip r:embed="rId9"/>
        </a:buBlip>
        <a:defRPr kumimoji="1" lang="zh-CN" altLang="en-US" sz="2400" b="0" i="0" kern="1200" dirty="0" smtClean="0">
          <a:solidFill>
            <a:schemeClr val="tx1">
              <a:lumMod val="85000"/>
              <a:lumOff val="15000"/>
            </a:schemeClr>
          </a:solidFill>
          <a:latin typeface="微软雅黑"/>
          <a:ea typeface="微软雅黑"/>
          <a:cs typeface="+mn-cs"/>
        </a:defRPr>
      </a:lvl1pPr>
      <a:lvl2pPr marL="742877" indent="-285722" algn="l" defTabSz="457154" rtl="0" eaLnBrk="1" fontAlgn="base" latinLnBrk="0" hangingPunct="1">
        <a:spcBef>
          <a:spcPct val="20000"/>
        </a:spcBef>
        <a:spcAft>
          <a:spcPct val="0"/>
        </a:spcAft>
        <a:buFont typeface="Arial"/>
        <a:buChar char="–"/>
        <a:defRPr kumimoji="1" lang="zh-CN" altLang="en-US" sz="2000" b="0" i="0" kern="1200" dirty="0" smtClean="0">
          <a:solidFill>
            <a:schemeClr val="tx1">
              <a:lumMod val="85000"/>
              <a:lumOff val="15000"/>
            </a:schemeClr>
          </a:solidFill>
          <a:latin typeface="微软雅黑"/>
          <a:ea typeface="微软雅黑"/>
          <a:cs typeface="+mn-cs"/>
        </a:defRPr>
      </a:lvl2pPr>
      <a:lvl3pPr marL="1142887" indent="-228576" algn="l" defTabSz="457154"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3pPr>
      <a:lvl4pPr marL="1600040" indent="-228576" algn="l" defTabSz="457154"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4pPr>
      <a:lvl5pPr marL="2057195" indent="-228576" algn="l" defTabSz="457154" rtl="0" eaLnBrk="1" fontAlgn="base" latinLnBrk="0" hangingPunct="1">
        <a:spcBef>
          <a:spcPct val="20000"/>
        </a:spcBef>
        <a:spcAft>
          <a:spcPct val="0"/>
        </a:spcAft>
        <a:buFont typeface="Arial"/>
        <a:buChar char="»"/>
        <a:defRPr kumimoji="1" lang="zh-CN" altLang="en-US" sz="1800" b="0" i="0" kern="1200" dirty="0">
          <a:solidFill>
            <a:schemeClr val="tx1">
              <a:lumMod val="85000"/>
              <a:lumOff val="15000"/>
            </a:schemeClr>
          </a:solidFill>
          <a:latin typeface="微软雅黑"/>
          <a:ea typeface="微软雅黑"/>
          <a:cs typeface="+mn-cs"/>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descr="卷页.png"/>
          <p:cNvPicPr>
            <a:picLocks noChangeAspect="1"/>
          </p:cNvPicPr>
          <p:nvPr userDrawn="1"/>
        </p:nvPicPr>
        <p:blipFill>
          <a:blip r:embed="rId9" cstate="print"/>
          <a:stretch>
            <a:fillRect/>
          </a:stretch>
        </p:blipFill>
        <p:spPr>
          <a:xfrm>
            <a:off x="1" y="5955"/>
            <a:ext cx="9142413" cy="459581"/>
          </a:xfrm>
          <a:prstGeom prst="rect">
            <a:avLst/>
          </a:prstGeom>
          <a:effectLst>
            <a:outerShdw blurRad="50800" dist="38100" dir="6000000" sx="101000" sy="101000" algn="tl" rotWithShape="0">
              <a:prstClr val="black">
                <a:alpha val="40000"/>
              </a:prstClr>
            </a:outerShdw>
          </a:effectLst>
        </p:spPr>
      </p:pic>
      <p:sp>
        <p:nvSpPr>
          <p:cNvPr id="1027" name="Text Box 2"/>
          <p:cNvSpPr txBox="1">
            <a:spLocks noChangeArrowheads="1"/>
          </p:cNvSpPr>
          <p:nvPr userDrawn="1"/>
        </p:nvSpPr>
        <p:spPr bwMode="auto">
          <a:xfrm>
            <a:off x="5400678" y="4817272"/>
            <a:ext cx="1622425" cy="250031"/>
          </a:xfrm>
          <a:prstGeom prst="rect">
            <a:avLst/>
          </a:prstGeom>
          <a:noFill/>
          <a:ln w="9525">
            <a:noFill/>
            <a:miter lim="800000"/>
            <a:headEnd/>
            <a:tailEnd/>
          </a:ln>
        </p:spPr>
        <p:txBody>
          <a:bodyPr lIns="55718" tIns="6668" rIns="55718" bIns="6668" anchor="ctr"/>
          <a:lstStyle/>
          <a:p>
            <a:pPr algn="ctr" defTabSz="685766">
              <a:lnSpc>
                <a:spcPts val="1050"/>
              </a:lnSpc>
              <a:defRPr/>
            </a:pPr>
            <a:r>
              <a:rPr lang="zh-CN" altLang="en-US" sz="800">
                <a:solidFill>
                  <a:srgbClr val="262626"/>
                </a:solidFill>
                <a:latin typeface="微软雅黑" pitchFamily="34" charset="-122"/>
                <a:ea typeface="微软雅黑" pitchFamily="34" charset="-122"/>
              </a:rPr>
              <a:t>④内部公开 请勿外传</a:t>
            </a:r>
            <a:endParaRPr lang="zh-CN" altLang="zh-CN" sz="800">
              <a:solidFill>
                <a:srgbClr val="262626"/>
              </a:solidFill>
              <a:latin typeface="微软雅黑" pitchFamily="34" charset="-122"/>
              <a:ea typeface="微软雅黑" pitchFamily="34" charset="-122"/>
            </a:endParaRPr>
          </a:p>
        </p:txBody>
      </p:sp>
      <p:pic>
        <p:nvPicPr>
          <p:cNvPr id="1028" name="图片 19" descr="0310金蝶品牌下属logo-00.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953" y="88106"/>
            <a:ext cx="1508125" cy="29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组合 20"/>
          <p:cNvGrpSpPr>
            <a:grpSpLocks/>
          </p:cNvGrpSpPr>
          <p:nvPr userDrawn="1"/>
        </p:nvGrpSpPr>
        <p:grpSpPr bwMode="auto">
          <a:xfrm>
            <a:off x="6764338" y="4563669"/>
            <a:ext cx="1782762" cy="653653"/>
            <a:chOff x="6559883" y="4147099"/>
            <a:chExt cx="2316937" cy="1132002"/>
          </a:xfrm>
        </p:grpSpPr>
        <p:pic>
          <p:nvPicPr>
            <p:cNvPr id="1033" name="图片 21" descr="PPT C Lego.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6005" y="4172857"/>
              <a:ext cx="1510815"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图片 22" descr="PPT C-orange.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0" name="标题占位符 23"/>
          <p:cNvSpPr>
            <a:spLocks noGrp="1"/>
          </p:cNvSpPr>
          <p:nvPr>
            <p:ph type="title"/>
          </p:nvPr>
        </p:nvSpPr>
        <p:spPr bwMode="auto">
          <a:xfrm>
            <a:off x="395288" y="5955"/>
            <a:ext cx="6697662"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7" tIns="34289" rIns="68577" bIns="34289" numCol="1" anchor="ctr" anchorCtr="0" compatLnSpc="1">
            <a:prstTxWarp prst="textNoShape">
              <a:avLst/>
            </a:prstTxWarp>
          </a:bodyPr>
          <a:lstStyle/>
          <a:p>
            <a:pPr lvl="0"/>
            <a:r>
              <a:rPr lang="zh-CN" altLang="en-US" smtClean="0"/>
              <a:t>单击此处编辑母版标题样式</a:t>
            </a:r>
          </a:p>
        </p:txBody>
      </p:sp>
      <p:sp>
        <p:nvSpPr>
          <p:cNvPr id="1031" name="文本占位符 24"/>
          <p:cNvSpPr>
            <a:spLocks noGrp="1"/>
          </p:cNvSpPr>
          <p:nvPr>
            <p:ph type="body" idx="1"/>
          </p:nvPr>
        </p:nvSpPr>
        <p:spPr bwMode="auto">
          <a:xfrm>
            <a:off x="395288" y="735806"/>
            <a:ext cx="8353425" cy="385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7" tIns="34289" rIns="68577" bIns="3428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6" name="页脚占位符 25"/>
          <p:cNvSpPr>
            <a:spLocks noGrp="1"/>
          </p:cNvSpPr>
          <p:nvPr>
            <p:ph type="ftr" sz="quarter" idx="3"/>
          </p:nvPr>
        </p:nvSpPr>
        <p:spPr>
          <a:xfrm>
            <a:off x="8316914" y="4805364"/>
            <a:ext cx="576262" cy="273844"/>
          </a:xfrm>
          <a:prstGeom prst="rect">
            <a:avLst/>
          </a:prstGeom>
        </p:spPr>
        <p:txBody>
          <a:bodyPr vert="horz" wrap="square" lIns="68577" tIns="34289" rIns="68577" bIns="34289" numCol="1" anchor="ctr" anchorCtr="0" compatLnSpc="1">
            <a:prstTxWarp prst="textNoShape">
              <a:avLst/>
            </a:prstTxWarp>
          </a:bodyPr>
          <a:lstStyle>
            <a:lvl1pPr>
              <a:defRPr sz="800" b="1">
                <a:solidFill>
                  <a:srgbClr val="262626"/>
                </a:solidFill>
                <a:latin typeface="微软雅黑" panose="020B0503020204020204" pitchFamily="34" charset="-122"/>
                <a:ea typeface="微软雅黑" panose="020B0503020204020204" pitchFamily="34" charset="-122"/>
              </a:defRPr>
            </a:lvl1pPr>
          </a:lstStyle>
          <a:p>
            <a:pPr defTabSz="685766"/>
            <a:r>
              <a:rPr lang="en-US" altLang="zh-CN" smtClean="0"/>
              <a:t>P</a:t>
            </a:r>
            <a:fld id="{B5301D9C-21F7-489F-9554-B9015929264C}" type="slidenum">
              <a:rPr lang="en-US" altLang="zh-CN" smtClean="0"/>
              <a:pPr defTabSz="685766"/>
              <a:t>‹#›</a:t>
            </a:fld>
            <a:endParaRPr lang="zh-CN" altLang="en-US"/>
          </a:p>
        </p:txBody>
      </p:sp>
    </p:spTree>
    <p:extLst>
      <p:ext uri="{BB962C8B-B14F-4D97-AF65-F5344CB8AC3E}">
        <p14:creationId xmlns:p14="http://schemas.microsoft.com/office/powerpoint/2010/main" val="1766877532"/>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52" r:id="rId6"/>
    <p:sldLayoutId id="2147484653" r:id="rId7"/>
  </p:sldLayoutIdLst>
  <p:timing>
    <p:tnLst>
      <p:par>
        <p:cTn id="1" dur="indefinite" restart="never" nodeType="tmRoot"/>
      </p:par>
    </p:tnLst>
  </p:timing>
  <p:hf hdr="0" ftr="0" dt="0"/>
  <p:txStyles>
    <p:titleStyle>
      <a:lvl1pPr algn="l" defTabSz="342884" rtl="0" eaLnBrk="0" fontAlgn="base" hangingPunct="0">
        <a:spcBef>
          <a:spcPct val="0"/>
        </a:spcBef>
        <a:spcAft>
          <a:spcPct val="0"/>
        </a:spcAft>
        <a:defRPr kumimoji="1" lang="zh-CN" altLang="en-US" sz="2100" kern="1200" dirty="0">
          <a:solidFill>
            <a:schemeClr val="tx1"/>
          </a:solidFill>
          <a:latin typeface="微软雅黑"/>
          <a:ea typeface="微软雅黑"/>
          <a:cs typeface="+mj-cs"/>
        </a:defRPr>
      </a:lvl1pPr>
      <a:lvl2pPr algn="l" defTabSz="342884" rtl="0" eaLnBrk="0" fontAlgn="base" hangingPunct="0">
        <a:spcBef>
          <a:spcPct val="0"/>
        </a:spcBef>
        <a:spcAft>
          <a:spcPct val="0"/>
        </a:spcAft>
        <a:defRPr kumimoji="1" sz="2100">
          <a:solidFill>
            <a:schemeClr val="tx1"/>
          </a:solidFill>
          <a:latin typeface="微软雅黑" pitchFamily="34" charset="-122"/>
          <a:ea typeface="微软雅黑" pitchFamily="34" charset="-122"/>
        </a:defRPr>
      </a:lvl2pPr>
      <a:lvl3pPr algn="l" defTabSz="342884" rtl="0" eaLnBrk="0" fontAlgn="base" hangingPunct="0">
        <a:spcBef>
          <a:spcPct val="0"/>
        </a:spcBef>
        <a:spcAft>
          <a:spcPct val="0"/>
        </a:spcAft>
        <a:defRPr kumimoji="1" sz="2100">
          <a:solidFill>
            <a:schemeClr val="tx1"/>
          </a:solidFill>
          <a:latin typeface="微软雅黑" pitchFamily="34" charset="-122"/>
          <a:ea typeface="微软雅黑" pitchFamily="34" charset="-122"/>
        </a:defRPr>
      </a:lvl3pPr>
      <a:lvl4pPr algn="l" defTabSz="342884" rtl="0" eaLnBrk="0" fontAlgn="base" hangingPunct="0">
        <a:spcBef>
          <a:spcPct val="0"/>
        </a:spcBef>
        <a:spcAft>
          <a:spcPct val="0"/>
        </a:spcAft>
        <a:defRPr kumimoji="1" sz="2100">
          <a:solidFill>
            <a:schemeClr val="tx1"/>
          </a:solidFill>
          <a:latin typeface="微软雅黑" pitchFamily="34" charset="-122"/>
          <a:ea typeface="微软雅黑" pitchFamily="34" charset="-122"/>
        </a:defRPr>
      </a:lvl4pPr>
      <a:lvl5pPr algn="l" defTabSz="342884" rtl="0" eaLnBrk="0" fontAlgn="base" hangingPunct="0">
        <a:spcBef>
          <a:spcPct val="0"/>
        </a:spcBef>
        <a:spcAft>
          <a:spcPct val="0"/>
        </a:spcAft>
        <a:defRPr kumimoji="1" sz="2100">
          <a:solidFill>
            <a:schemeClr val="tx1"/>
          </a:solidFill>
          <a:latin typeface="微软雅黑" pitchFamily="34" charset="-122"/>
          <a:ea typeface="微软雅黑" pitchFamily="34" charset="-122"/>
        </a:defRPr>
      </a:lvl5pPr>
      <a:lvl6pPr marL="342884" algn="l" defTabSz="342884" rtl="0" fontAlgn="base">
        <a:spcBef>
          <a:spcPct val="0"/>
        </a:spcBef>
        <a:spcAft>
          <a:spcPct val="0"/>
        </a:spcAft>
        <a:defRPr kumimoji="1" sz="2100">
          <a:solidFill>
            <a:schemeClr val="tx1"/>
          </a:solidFill>
          <a:latin typeface="微软雅黑" pitchFamily="34" charset="-122"/>
          <a:ea typeface="微软雅黑" pitchFamily="34" charset="-122"/>
        </a:defRPr>
      </a:lvl6pPr>
      <a:lvl7pPr marL="685766" algn="l" defTabSz="342884" rtl="0" fontAlgn="base">
        <a:spcBef>
          <a:spcPct val="0"/>
        </a:spcBef>
        <a:spcAft>
          <a:spcPct val="0"/>
        </a:spcAft>
        <a:defRPr kumimoji="1" sz="2100">
          <a:solidFill>
            <a:schemeClr val="tx1"/>
          </a:solidFill>
          <a:latin typeface="微软雅黑" pitchFamily="34" charset="-122"/>
          <a:ea typeface="微软雅黑" pitchFamily="34" charset="-122"/>
        </a:defRPr>
      </a:lvl7pPr>
      <a:lvl8pPr marL="1028649" algn="l" defTabSz="342884" rtl="0" fontAlgn="base">
        <a:spcBef>
          <a:spcPct val="0"/>
        </a:spcBef>
        <a:spcAft>
          <a:spcPct val="0"/>
        </a:spcAft>
        <a:defRPr kumimoji="1" sz="2100">
          <a:solidFill>
            <a:schemeClr val="tx1"/>
          </a:solidFill>
          <a:latin typeface="微软雅黑" pitchFamily="34" charset="-122"/>
          <a:ea typeface="微软雅黑" pitchFamily="34" charset="-122"/>
        </a:defRPr>
      </a:lvl8pPr>
      <a:lvl9pPr marL="1371532" algn="l" defTabSz="342884" rtl="0" fontAlgn="base">
        <a:spcBef>
          <a:spcPct val="0"/>
        </a:spcBef>
        <a:spcAft>
          <a:spcPct val="0"/>
        </a:spcAft>
        <a:defRPr kumimoji="1" sz="2100">
          <a:solidFill>
            <a:schemeClr val="tx1"/>
          </a:solidFill>
          <a:latin typeface="微软雅黑" pitchFamily="34" charset="-122"/>
          <a:ea typeface="微软雅黑" pitchFamily="34" charset="-122"/>
        </a:defRPr>
      </a:lvl9pPr>
    </p:titleStyle>
    <p:bodyStyle>
      <a:lvl1pPr marL="257162" indent="-257162" algn="l" defTabSz="342884" rtl="0" eaLnBrk="0" fontAlgn="base" hangingPunct="0">
        <a:spcBef>
          <a:spcPct val="20000"/>
        </a:spcBef>
        <a:spcAft>
          <a:spcPct val="0"/>
        </a:spcAft>
        <a:buBlip>
          <a:blip r:embed="rId13"/>
        </a:buBlip>
        <a:defRPr kumimoji="1" lang="zh-CN" altLang="en-US" sz="1800" kern="1200" dirty="0">
          <a:solidFill>
            <a:srgbClr val="262626"/>
          </a:solidFill>
          <a:latin typeface="微软雅黑"/>
          <a:ea typeface="微软雅黑"/>
          <a:cs typeface="+mn-cs"/>
        </a:defRPr>
      </a:lvl1pPr>
      <a:lvl2pPr marL="557185" indent="-214303" algn="l" defTabSz="342884" rtl="0" eaLnBrk="0" fontAlgn="base" hangingPunct="0">
        <a:spcBef>
          <a:spcPct val="20000"/>
        </a:spcBef>
        <a:spcAft>
          <a:spcPct val="0"/>
        </a:spcAft>
        <a:buFont typeface="Arial" panose="020B0604020202020204" pitchFamily="34" charset="0"/>
        <a:buChar char="–"/>
        <a:defRPr kumimoji="1" lang="zh-CN" altLang="en-US" sz="1800" kern="1200" dirty="0">
          <a:solidFill>
            <a:srgbClr val="262626"/>
          </a:solidFill>
          <a:latin typeface="微软雅黑"/>
          <a:ea typeface="微软雅黑"/>
          <a:cs typeface="+mn-cs"/>
        </a:defRPr>
      </a:lvl2pPr>
      <a:lvl3pPr marL="857207" indent="-171442" algn="l" defTabSz="342884" rtl="0" eaLnBrk="0" fontAlgn="base" hangingPunct="0">
        <a:spcBef>
          <a:spcPct val="20000"/>
        </a:spcBef>
        <a:spcAft>
          <a:spcPct val="0"/>
        </a:spcAft>
        <a:buFont typeface="Arial" panose="020B0604020202020204" pitchFamily="34" charset="0"/>
        <a:buChar char="•"/>
        <a:defRPr kumimoji="1" lang="zh-CN" altLang="en-US" sz="1800" kern="1200" dirty="0">
          <a:solidFill>
            <a:srgbClr val="262626"/>
          </a:solidFill>
          <a:latin typeface="微软雅黑"/>
          <a:ea typeface="微软雅黑"/>
          <a:cs typeface="+mn-cs"/>
        </a:defRPr>
      </a:lvl3pPr>
      <a:lvl4pPr marL="1200090" indent="-171442" algn="l" defTabSz="342884" rtl="0" eaLnBrk="0" fontAlgn="base" hangingPunct="0">
        <a:spcBef>
          <a:spcPct val="20000"/>
        </a:spcBef>
        <a:spcAft>
          <a:spcPct val="0"/>
        </a:spcAft>
        <a:buFont typeface="Arial" panose="020B0604020202020204" pitchFamily="34" charset="0"/>
        <a:buChar char="–"/>
        <a:defRPr kumimoji="1" lang="zh-CN" altLang="en-US" sz="1800" kern="1200" dirty="0">
          <a:solidFill>
            <a:srgbClr val="262626"/>
          </a:solidFill>
          <a:latin typeface="微软雅黑"/>
          <a:ea typeface="微软雅黑"/>
          <a:cs typeface="+mn-cs"/>
        </a:defRPr>
      </a:lvl4pPr>
      <a:lvl5pPr marL="1542974" indent="-171442" algn="l" defTabSz="342884" rtl="0" eaLnBrk="0" fontAlgn="base" hangingPunct="0">
        <a:spcBef>
          <a:spcPct val="20000"/>
        </a:spcBef>
        <a:spcAft>
          <a:spcPct val="0"/>
        </a:spcAft>
        <a:buFont typeface="Arial" panose="020B0604020202020204" pitchFamily="34" charset="0"/>
        <a:buChar char="»"/>
        <a:defRPr kumimoji="1" lang="zh-CN" altLang="en-US" sz="1800" kern="1200" dirty="0">
          <a:solidFill>
            <a:srgbClr val="262626"/>
          </a:solidFill>
          <a:latin typeface="微软雅黑"/>
          <a:ea typeface="微软雅黑"/>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zh-CN"/>
      </a:defPPr>
      <a:lvl1pPr marL="0" algn="l" defTabSz="342884" rtl="0" eaLnBrk="1" latinLnBrk="0" hangingPunct="1">
        <a:defRPr sz="1400" kern="1200">
          <a:solidFill>
            <a:schemeClr val="tx1"/>
          </a:solidFill>
          <a:latin typeface="+mn-lt"/>
          <a:ea typeface="+mn-ea"/>
          <a:cs typeface="+mn-cs"/>
        </a:defRPr>
      </a:lvl1pPr>
      <a:lvl2pPr marL="342884" algn="l" defTabSz="342884" rtl="0" eaLnBrk="1" latinLnBrk="0" hangingPunct="1">
        <a:defRPr sz="1400" kern="1200">
          <a:solidFill>
            <a:schemeClr val="tx1"/>
          </a:solidFill>
          <a:latin typeface="+mn-lt"/>
          <a:ea typeface="+mn-ea"/>
          <a:cs typeface="+mn-cs"/>
        </a:defRPr>
      </a:lvl2pPr>
      <a:lvl3pPr marL="685766" algn="l" defTabSz="342884" rtl="0" eaLnBrk="1" latinLnBrk="0" hangingPunct="1">
        <a:defRPr sz="1400" kern="1200">
          <a:solidFill>
            <a:schemeClr val="tx1"/>
          </a:solidFill>
          <a:latin typeface="+mn-lt"/>
          <a:ea typeface="+mn-ea"/>
          <a:cs typeface="+mn-cs"/>
        </a:defRPr>
      </a:lvl3pPr>
      <a:lvl4pPr marL="1028649" algn="l" defTabSz="342884" rtl="0" eaLnBrk="1" latinLnBrk="0" hangingPunct="1">
        <a:defRPr sz="1400" kern="1200">
          <a:solidFill>
            <a:schemeClr val="tx1"/>
          </a:solidFill>
          <a:latin typeface="+mn-lt"/>
          <a:ea typeface="+mn-ea"/>
          <a:cs typeface="+mn-cs"/>
        </a:defRPr>
      </a:lvl4pPr>
      <a:lvl5pPr marL="1371532" algn="l" defTabSz="342884" rtl="0" eaLnBrk="1" latinLnBrk="0" hangingPunct="1">
        <a:defRPr sz="1400" kern="1200">
          <a:solidFill>
            <a:schemeClr val="tx1"/>
          </a:solidFill>
          <a:latin typeface="+mn-lt"/>
          <a:ea typeface="+mn-ea"/>
          <a:cs typeface="+mn-cs"/>
        </a:defRPr>
      </a:lvl5pPr>
      <a:lvl6pPr marL="1714415" algn="l" defTabSz="342884" rtl="0" eaLnBrk="1" latinLnBrk="0" hangingPunct="1">
        <a:defRPr sz="1400" kern="1200">
          <a:solidFill>
            <a:schemeClr val="tx1"/>
          </a:solidFill>
          <a:latin typeface="+mn-lt"/>
          <a:ea typeface="+mn-ea"/>
          <a:cs typeface="+mn-cs"/>
        </a:defRPr>
      </a:lvl6pPr>
      <a:lvl7pPr marL="2057297" algn="l" defTabSz="342884" rtl="0" eaLnBrk="1" latinLnBrk="0" hangingPunct="1">
        <a:defRPr sz="1400" kern="1200">
          <a:solidFill>
            <a:schemeClr val="tx1"/>
          </a:solidFill>
          <a:latin typeface="+mn-lt"/>
          <a:ea typeface="+mn-ea"/>
          <a:cs typeface="+mn-cs"/>
        </a:defRPr>
      </a:lvl7pPr>
      <a:lvl8pPr marL="2400180" algn="l" defTabSz="342884" rtl="0" eaLnBrk="1" latinLnBrk="0" hangingPunct="1">
        <a:defRPr sz="1400" kern="1200">
          <a:solidFill>
            <a:schemeClr val="tx1"/>
          </a:solidFill>
          <a:latin typeface="+mn-lt"/>
          <a:ea typeface="+mn-ea"/>
          <a:cs typeface="+mn-cs"/>
        </a:defRPr>
      </a:lvl8pPr>
      <a:lvl9pPr marL="2743064" algn="l" defTabSz="342884"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2017/2/27</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0"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1"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62841746"/>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6" r:id="rId4"/>
    <p:sldLayoutId id="2147484647" r:id="rId5"/>
    <p:sldLayoutId id="2147484648" r:id="rId6"/>
    <p:sldLayoutId id="2147484649" r:id="rId7"/>
    <p:sldLayoutId id="2147484650" r:id="rId8"/>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4"/>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56.png"/><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20.emf"/><Relationship Id="rId4" Type="http://schemas.openxmlformats.org/officeDocument/2006/relationships/image" Target="../media/image119.emf"/></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619673" y="1237711"/>
            <a:ext cx="6840760" cy="969708"/>
          </a:xfrm>
        </p:spPr>
        <p:txBody>
          <a:bodyPr>
            <a:noAutofit/>
          </a:bodyPr>
          <a:lstStyle/>
          <a:p>
            <a:pPr algn="r" eaLnBrk="0" hangingPunct="0"/>
            <a:r>
              <a:rPr lang="en-US" altLang="zh-CN" sz="3300" b="1" dirty="0" smtClean="0">
                <a:solidFill>
                  <a:schemeClr val="bg2"/>
                </a:solidFill>
                <a:latin typeface="微软雅黑" pitchFamily="34" charset="-122"/>
                <a:ea typeface="微软雅黑" pitchFamily="34" charset="-122"/>
              </a:rPr>
              <a:t>BOS</a:t>
            </a:r>
            <a:r>
              <a:rPr lang="zh-CN" altLang="en-US" sz="3300" b="1" dirty="0" smtClean="0">
                <a:solidFill>
                  <a:schemeClr val="bg2"/>
                </a:solidFill>
                <a:latin typeface="微软雅黑" pitchFamily="34" charset="-122"/>
                <a:ea typeface="微软雅黑" pitchFamily="34" charset="-122"/>
              </a:rPr>
              <a:t>平台及</a:t>
            </a:r>
            <a:r>
              <a:rPr lang="en-US" altLang="zh-CN" sz="3300" b="1" dirty="0" smtClean="0">
                <a:solidFill>
                  <a:schemeClr val="bg2"/>
                </a:solidFill>
                <a:latin typeface="微软雅黑" pitchFamily="34" charset="-122"/>
                <a:ea typeface="微软雅黑" pitchFamily="34" charset="-122"/>
              </a:rPr>
              <a:t>V6.2</a:t>
            </a:r>
            <a:r>
              <a:rPr lang="zh-CN" altLang="en-US" sz="3300" b="1" dirty="0" smtClean="0">
                <a:solidFill>
                  <a:schemeClr val="bg2"/>
                </a:solidFill>
                <a:latin typeface="微软雅黑" pitchFamily="34" charset="-122"/>
                <a:ea typeface="微软雅黑" pitchFamily="34" charset="-122"/>
              </a:rPr>
              <a:t>新增功能</a:t>
            </a:r>
            <a:r>
              <a:rPr lang="en-US" altLang="zh-CN" sz="3300" b="1" dirty="0">
                <a:solidFill>
                  <a:schemeClr val="bg2"/>
                </a:solidFill>
                <a:latin typeface="微软雅黑" pitchFamily="34" charset="-122"/>
                <a:ea typeface="微软雅黑" pitchFamily="34" charset="-122"/>
              </a:rPr>
              <a:t/>
            </a:r>
            <a:br>
              <a:rPr lang="en-US" altLang="zh-CN" sz="3300" b="1" dirty="0">
                <a:solidFill>
                  <a:schemeClr val="bg2"/>
                </a:solidFill>
                <a:latin typeface="微软雅黑" pitchFamily="34" charset="-122"/>
                <a:ea typeface="微软雅黑" pitchFamily="34" charset="-122"/>
              </a:rPr>
            </a:br>
            <a:r>
              <a:rPr lang="en-US" altLang="zh-CN" sz="1100" b="1" dirty="0">
                <a:solidFill>
                  <a:schemeClr val="bg2"/>
                </a:solidFill>
                <a:latin typeface="微软雅黑" pitchFamily="34" charset="-122"/>
                <a:ea typeface="微软雅黑" pitchFamily="34" charset="-122"/>
              </a:rPr>
              <a:t/>
            </a:r>
            <a:br>
              <a:rPr lang="en-US" altLang="zh-CN" sz="1100" b="1" dirty="0">
                <a:solidFill>
                  <a:schemeClr val="bg2"/>
                </a:solidFill>
                <a:latin typeface="微软雅黑" pitchFamily="34" charset="-122"/>
                <a:ea typeface="微软雅黑" pitchFamily="34" charset="-122"/>
              </a:rPr>
            </a:br>
            <a:endParaRPr lang="zh-CN" altLang="en-US" sz="1200" dirty="0">
              <a:solidFill>
                <a:schemeClr val="bg2"/>
              </a:solidFill>
              <a:latin typeface="微软雅黑" pitchFamily="34" charset="-122"/>
              <a:ea typeface="微软雅黑" pitchFamily="34" charset="-122"/>
            </a:endParaRPr>
          </a:p>
        </p:txBody>
      </p:sp>
      <p:cxnSp>
        <p:nvCxnSpPr>
          <p:cNvPr id="6" name="直线连接符 5"/>
          <p:cNvCxnSpPr/>
          <p:nvPr/>
        </p:nvCxnSpPr>
        <p:spPr>
          <a:xfrm>
            <a:off x="2843809" y="1779662"/>
            <a:ext cx="5688632" cy="0"/>
          </a:xfrm>
          <a:prstGeom prst="line">
            <a:avLst/>
          </a:prstGeom>
          <a:ln>
            <a:gradFill flip="none" rotWithShape="1">
              <a:gsLst>
                <a:gs pos="64000">
                  <a:schemeClr val="accent1"/>
                </a:gs>
                <a:gs pos="0">
                  <a:schemeClr val="accent1">
                    <a:lumMod val="20000"/>
                    <a:lumOff val="80000"/>
                    <a:alpha val="28000"/>
                  </a:schemeClr>
                </a:gs>
                <a:gs pos="100000">
                  <a:schemeClr val="accent1">
                    <a:lumMod val="20000"/>
                    <a:lumOff val="80000"/>
                    <a:alpha val="39000"/>
                  </a:schemeClr>
                </a:gs>
              </a:gsLst>
              <a:lin ang="0" scaled="1"/>
              <a:tileRect/>
            </a:gra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7347861" y="3660572"/>
            <a:ext cx="1460665" cy="288538"/>
          </a:xfrm>
          <a:prstGeom prst="rect">
            <a:avLst/>
          </a:prstGeom>
          <a:noFill/>
        </p:spPr>
        <p:txBody>
          <a:bodyPr wrap="square" lIns="68576" tIns="34289" rIns="68576" bIns="34289" rtlCol="0">
            <a:spAutoFit/>
          </a:bodyPr>
          <a:lstStyle/>
          <a:p>
            <a:pPr defTabSz="685749" fontAlgn="auto">
              <a:spcBef>
                <a:spcPts val="0"/>
              </a:spcBef>
              <a:spcAft>
                <a:spcPts val="0"/>
              </a:spcAft>
            </a:pPr>
            <a:r>
              <a:rPr lang="zh-CN" altLang="en-US" sz="1400" dirty="0" smtClean="0">
                <a:solidFill>
                  <a:srgbClr val="000000"/>
                </a:solidFill>
                <a:latin typeface="Calibri"/>
                <a:ea typeface="宋体"/>
              </a:rPr>
              <a:t>李涛</a:t>
            </a:r>
            <a:endParaRPr lang="en-US" altLang="zh-CN" sz="1400" dirty="0">
              <a:solidFill>
                <a:srgbClr val="000000"/>
              </a:solidFill>
              <a:latin typeface="Calibri"/>
              <a:ea typeface="宋体"/>
            </a:endParaRPr>
          </a:p>
        </p:txBody>
      </p:sp>
    </p:spTree>
    <p:extLst>
      <p:ext uri="{BB962C8B-B14F-4D97-AF65-F5344CB8AC3E}">
        <p14:creationId xmlns:p14="http://schemas.microsoft.com/office/powerpoint/2010/main" val="4294023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395288" y="0"/>
            <a:ext cx="6697662" cy="465535"/>
          </a:xfrm>
        </p:spPr>
        <p:txBody>
          <a:bodyPr>
            <a:normAutofit/>
          </a:bodyPr>
          <a:lstStyle/>
          <a:p>
            <a:pPr marL="92075"/>
            <a:r>
              <a:rPr lang="en-US" altLang="zh-CN" smtClean="0">
                <a:latin typeface="微软雅黑" pitchFamily="34" charset="-122"/>
                <a:ea typeface="微软雅黑" pitchFamily="34" charset="-122"/>
              </a:rPr>
              <a:t>K/3 Cloud</a:t>
            </a:r>
            <a:r>
              <a:rPr smtClean="0">
                <a:latin typeface="微软雅黑" pitchFamily="34" charset="-122"/>
                <a:ea typeface="微软雅黑" pitchFamily="34" charset="-122"/>
              </a:rPr>
              <a:t>技术架构开放性</a:t>
            </a:r>
          </a:p>
        </p:txBody>
      </p:sp>
      <p:grpSp>
        <p:nvGrpSpPr>
          <p:cNvPr id="2" name="组合 193"/>
          <p:cNvGrpSpPr>
            <a:grpSpLocks/>
          </p:cNvGrpSpPr>
          <p:nvPr/>
        </p:nvGrpSpPr>
        <p:grpSpPr bwMode="auto">
          <a:xfrm>
            <a:off x="996950" y="1900237"/>
            <a:ext cx="2924175" cy="1157288"/>
            <a:chOff x="997144" y="2533276"/>
            <a:chExt cx="2923833" cy="1544107"/>
          </a:xfrm>
        </p:grpSpPr>
        <p:grpSp>
          <p:nvGrpSpPr>
            <p:cNvPr id="14528" name="Group 108"/>
            <p:cNvGrpSpPr>
              <a:grpSpLocks/>
            </p:cNvGrpSpPr>
            <p:nvPr/>
          </p:nvGrpSpPr>
          <p:grpSpPr bwMode="auto">
            <a:xfrm>
              <a:off x="997144" y="2533276"/>
              <a:ext cx="670395" cy="1544107"/>
              <a:chOff x="-1023" y="1395"/>
              <a:chExt cx="448" cy="1093"/>
            </a:xfrm>
          </p:grpSpPr>
          <p:sp>
            <p:nvSpPr>
              <p:cNvPr id="14537" name="AutoShape 109"/>
              <p:cNvSpPr>
                <a:spLocks noChangeArrowheads="1"/>
              </p:cNvSpPr>
              <p:nvPr/>
            </p:nvSpPr>
            <p:spPr bwMode="auto">
              <a:xfrm>
                <a:off x="-883" y="2004"/>
                <a:ext cx="141" cy="484"/>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4538" name="AutoShape 110"/>
              <p:cNvSpPr>
                <a:spLocks noChangeArrowheads="1"/>
              </p:cNvSpPr>
              <p:nvPr/>
            </p:nvSpPr>
            <p:spPr bwMode="auto">
              <a:xfrm>
                <a:off x="-1023" y="1395"/>
                <a:ext cx="448" cy="838"/>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细分行业</a:t>
                </a:r>
              </a:p>
            </p:txBody>
          </p:sp>
        </p:grpSp>
        <p:grpSp>
          <p:nvGrpSpPr>
            <p:cNvPr id="14529" name="Group 111"/>
            <p:cNvGrpSpPr>
              <a:grpSpLocks/>
            </p:cNvGrpSpPr>
            <p:nvPr/>
          </p:nvGrpSpPr>
          <p:grpSpPr bwMode="auto">
            <a:xfrm>
              <a:off x="1748344" y="2533276"/>
              <a:ext cx="670395" cy="1544107"/>
              <a:chOff x="-1013" y="1395"/>
              <a:chExt cx="448" cy="1093"/>
            </a:xfrm>
          </p:grpSpPr>
          <p:sp>
            <p:nvSpPr>
              <p:cNvPr id="14535" name="AutoShape 112"/>
              <p:cNvSpPr>
                <a:spLocks noChangeArrowheads="1"/>
              </p:cNvSpPr>
              <p:nvPr/>
            </p:nvSpPr>
            <p:spPr bwMode="auto">
              <a:xfrm>
                <a:off x="-873" y="2004"/>
                <a:ext cx="141" cy="484"/>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4536" name="AutoShape 113"/>
              <p:cNvSpPr>
                <a:spLocks noChangeArrowheads="1"/>
              </p:cNvSpPr>
              <p:nvPr/>
            </p:nvSpPr>
            <p:spPr bwMode="auto">
              <a:xfrm>
                <a:off x="-1013" y="1395"/>
                <a:ext cx="448" cy="838"/>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增强功能</a:t>
                </a:r>
              </a:p>
            </p:txBody>
          </p:sp>
        </p:grpSp>
        <p:grpSp>
          <p:nvGrpSpPr>
            <p:cNvPr id="14530" name="Group 114"/>
            <p:cNvGrpSpPr>
              <a:grpSpLocks/>
            </p:cNvGrpSpPr>
            <p:nvPr/>
          </p:nvGrpSpPr>
          <p:grpSpPr bwMode="auto">
            <a:xfrm>
              <a:off x="2495055" y="2533276"/>
              <a:ext cx="670395" cy="1544107"/>
              <a:chOff x="-1020" y="1395"/>
              <a:chExt cx="448" cy="1093"/>
            </a:xfrm>
          </p:grpSpPr>
          <p:sp>
            <p:nvSpPr>
              <p:cNvPr id="14533" name="AutoShape 115"/>
              <p:cNvSpPr>
                <a:spLocks noChangeArrowheads="1"/>
              </p:cNvSpPr>
              <p:nvPr/>
            </p:nvSpPr>
            <p:spPr bwMode="auto">
              <a:xfrm>
                <a:off x="-880" y="2004"/>
                <a:ext cx="141" cy="484"/>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4534" name="AutoShape 116"/>
              <p:cNvSpPr>
                <a:spLocks noChangeArrowheads="1"/>
              </p:cNvSpPr>
              <p:nvPr/>
            </p:nvSpPr>
            <p:spPr bwMode="auto">
              <a:xfrm>
                <a:off x="-1020" y="1395"/>
                <a:ext cx="448" cy="838"/>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软件集成</a:t>
                </a:r>
              </a:p>
            </p:txBody>
          </p:sp>
        </p:grpSp>
        <p:sp>
          <p:nvSpPr>
            <p:cNvPr id="14531" name="AutoShape 115"/>
            <p:cNvSpPr>
              <a:spLocks noChangeArrowheads="1"/>
            </p:cNvSpPr>
            <p:nvPr/>
          </p:nvSpPr>
          <p:spPr bwMode="auto">
            <a:xfrm>
              <a:off x="3460080" y="3393314"/>
              <a:ext cx="210995" cy="683758"/>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4532" name="AutoShape 116"/>
            <p:cNvSpPr>
              <a:spLocks noChangeArrowheads="1"/>
            </p:cNvSpPr>
            <p:nvPr/>
          </p:nvSpPr>
          <p:spPr bwMode="auto">
            <a:xfrm>
              <a:off x="3250582" y="2533334"/>
              <a:ext cx="670395" cy="1183493"/>
            </a:xfrm>
            <a:prstGeom prst="cube">
              <a:avLst>
                <a:gd name="adj" fmla="val 25000"/>
              </a:avLst>
            </a:prstGeom>
            <a:gradFill rotWithShape="1">
              <a:gsLst>
                <a:gs pos="0">
                  <a:srgbClr val="D6B19C"/>
                </a:gs>
                <a:gs pos="30000">
                  <a:srgbClr val="D49E6C"/>
                </a:gs>
                <a:gs pos="70000">
                  <a:srgbClr val="A65528"/>
                </a:gs>
                <a:gs pos="100000">
                  <a:srgbClr val="663012"/>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服务集成</a:t>
              </a:r>
            </a:p>
          </p:txBody>
        </p:sp>
      </p:grpSp>
      <p:grpSp>
        <p:nvGrpSpPr>
          <p:cNvPr id="6" name="组合 194"/>
          <p:cNvGrpSpPr>
            <a:grpSpLocks/>
          </p:cNvGrpSpPr>
          <p:nvPr/>
        </p:nvGrpSpPr>
        <p:grpSpPr bwMode="auto">
          <a:xfrm>
            <a:off x="5210176" y="1701404"/>
            <a:ext cx="2919413" cy="1140619"/>
            <a:chOff x="5210628" y="2269176"/>
            <a:chExt cx="2918685" cy="1519864"/>
          </a:xfrm>
        </p:grpSpPr>
        <p:sp>
          <p:nvSpPr>
            <p:cNvPr id="14520" name="AutoShape 106"/>
            <p:cNvSpPr>
              <a:spLocks noChangeArrowheads="1"/>
            </p:cNvSpPr>
            <p:nvPr/>
          </p:nvSpPr>
          <p:spPr bwMode="auto">
            <a:xfrm>
              <a:off x="6874711" y="3104510"/>
              <a:ext cx="210995" cy="683758"/>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521" name="AutoShape 107"/>
            <p:cNvSpPr>
              <a:spLocks noChangeArrowheads="1"/>
            </p:cNvSpPr>
            <p:nvPr/>
          </p:nvSpPr>
          <p:spPr bwMode="auto">
            <a:xfrm>
              <a:off x="6704481" y="2270506"/>
              <a:ext cx="670395" cy="1158433"/>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软件集成</a:t>
              </a:r>
            </a:p>
          </p:txBody>
        </p:sp>
        <p:sp>
          <p:nvSpPr>
            <p:cNvPr id="14522" name="AutoShape 106"/>
            <p:cNvSpPr>
              <a:spLocks noChangeArrowheads="1"/>
            </p:cNvSpPr>
            <p:nvPr/>
          </p:nvSpPr>
          <p:spPr bwMode="auto">
            <a:xfrm>
              <a:off x="6128071" y="3105282"/>
              <a:ext cx="210995" cy="683758"/>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523" name="AutoShape 107"/>
            <p:cNvSpPr>
              <a:spLocks noChangeArrowheads="1"/>
            </p:cNvSpPr>
            <p:nvPr/>
          </p:nvSpPr>
          <p:spPr bwMode="auto">
            <a:xfrm>
              <a:off x="5957269" y="2269176"/>
              <a:ext cx="670395" cy="1159824"/>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增强功能</a:t>
              </a:r>
            </a:p>
          </p:txBody>
        </p:sp>
        <p:sp>
          <p:nvSpPr>
            <p:cNvPr id="14524" name="AutoShape 106"/>
            <p:cNvSpPr>
              <a:spLocks noChangeArrowheads="1"/>
            </p:cNvSpPr>
            <p:nvPr/>
          </p:nvSpPr>
          <p:spPr bwMode="auto">
            <a:xfrm>
              <a:off x="5381431" y="3105282"/>
              <a:ext cx="210995" cy="683758"/>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525" name="AutoShape 107"/>
            <p:cNvSpPr>
              <a:spLocks noChangeArrowheads="1"/>
            </p:cNvSpPr>
            <p:nvPr/>
          </p:nvSpPr>
          <p:spPr bwMode="auto">
            <a:xfrm>
              <a:off x="5210628" y="2269176"/>
              <a:ext cx="670395" cy="1159824"/>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细分行业</a:t>
              </a:r>
            </a:p>
          </p:txBody>
        </p:sp>
        <p:sp>
          <p:nvSpPr>
            <p:cNvPr id="14526" name="AutoShape 106"/>
            <p:cNvSpPr>
              <a:spLocks noChangeArrowheads="1"/>
            </p:cNvSpPr>
            <p:nvPr/>
          </p:nvSpPr>
          <p:spPr bwMode="auto">
            <a:xfrm>
              <a:off x="7629720" y="3104510"/>
              <a:ext cx="210995" cy="683758"/>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527" name="AutoShape 107"/>
            <p:cNvSpPr>
              <a:spLocks noChangeArrowheads="1"/>
            </p:cNvSpPr>
            <p:nvPr/>
          </p:nvSpPr>
          <p:spPr bwMode="auto">
            <a:xfrm>
              <a:off x="7458918" y="2269948"/>
              <a:ext cx="670395" cy="1159052"/>
            </a:xfrm>
            <a:prstGeom prst="cube">
              <a:avLst>
                <a:gd name="adj" fmla="val 25000"/>
              </a:avLst>
            </a:prstGeom>
            <a:gradFill rotWithShape="0">
              <a:gsLst>
                <a:gs pos="0">
                  <a:srgbClr val="FFF200"/>
                </a:gs>
                <a:gs pos="45000">
                  <a:srgbClr val="FF7A00"/>
                </a:gs>
                <a:gs pos="70000">
                  <a:srgbClr val="FF0300"/>
                </a:gs>
                <a:gs pos="100000">
                  <a:srgbClr val="4D0808"/>
                </a:gs>
              </a:gsLst>
              <a:lin ang="27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latinLnBrk="1"/>
              <a:r>
                <a:rPr kumimoji="1" lang="zh-CN" altLang="en-US" sz="1400">
                  <a:solidFill>
                    <a:srgbClr val="FFFFFF"/>
                  </a:solidFill>
                  <a:latin typeface="Arial Black" pitchFamily="34" charset="0"/>
                </a:rPr>
                <a:t>服务集成</a:t>
              </a:r>
            </a:p>
          </p:txBody>
        </p:sp>
      </p:grpSp>
      <p:grpSp>
        <p:nvGrpSpPr>
          <p:cNvPr id="7" name="组合 192"/>
          <p:cNvGrpSpPr>
            <a:grpSpLocks/>
          </p:cNvGrpSpPr>
          <p:nvPr/>
        </p:nvGrpSpPr>
        <p:grpSpPr bwMode="auto">
          <a:xfrm>
            <a:off x="730250" y="3268266"/>
            <a:ext cx="7577138" cy="1247775"/>
            <a:chOff x="730786" y="4357100"/>
            <a:chExt cx="7576343" cy="1664188"/>
          </a:xfrm>
        </p:grpSpPr>
        <p:grpSp>
          <p:nvGrpSpPr>
            <p:cNvPr id="14458" name="组合 189"/>
            <p:cNvGrpSpPr>
              <a:grpSpLocks/>
            </p:cNvGrpSpPr>
            <p:nvPr/>
          </p:nvGrpSpPr>
          <p:grpSpPr bwMode="auto">
            <a:xfrm>
              <a:off x="730786" y="4357100"/>
              <a:ext cx="7576343" cy="1664188"/>
              <a:chOff x="730786" y="4357100"/>
              <a:chExt cx="7576343" cy="1664188"/>
            </a:xfrm>
          </p:grpSpPr>
          <p:grpSp>
            <p:nvGrpSpPr>
              <p:cNvPr id="14460" name="组合 186"/>
              <p:cNvGrpSpPr>
                <a:grpSpLocks/>
              </p:cNvGrpSpPr>
              <p:nvPr/>
            </p:nvGrpSpPr>
            <p:grpSpPr bwMode="auto">
              <a:xfrm>
                <a:off x="730786" y="4357100"/>
                <a:ext cx="7576343" cy="1664188"/>
                <a:chOff x="730786" y="4357100"/>
                <a:chExt cx="7576343" cy="1664188"/>
              </a:xfrm>
            </p:grpSpPr>
            <p:sp>
              <p:nvSpPr>
                <p:cNvPr id="14518" name="Freeform 4"/>
                <p:cNvSpPr>
                  <a:spLocks/>
                </p:cNvSpPr>
                <p:nvPr/>
              </p:nvSpPr>
              <p:spPr bwMode="auto">
                <a:xfrm>
                  <a:off x="730786" y="4574659"/>
                  <a:ext cx="7576343" cy="1446629"/>
                </a:xfrm>
                <a:custGeom>
                  <a:avLst/>
                  <a:gdLst>
                    <a:gd name="T0" fmla="*/ 2147483647 w 4904"/>
                    <a:gd name="T1" fmla="*/ 0 h 992"/>
                    <a:gd name="T2" fmla="*/ 0 w 4904"/>
                    <a:gd name="T3" fmla="*/ 2147483647 h 992"/>
                    <a:gd name="T4" fmla="*/ 0 w 4904"/>
                    <a:gd name="T5" fmla="*/ 2147483647 h 992"/>
                    <a:gd name="T6" fmla="*/ 2147483647 w 4904"/>
                    <a:gd name="T7" fmla="*/ 2147483647 h 992"/>
                    <a:gd name="T8" fmla="*/ 2147483647 w 4904"/>
                    <a:gd name="T9" fmla="*/ 2147483647 h 992"/>
                    <a:gd name="T10" fmla="*/ 2147483647 w 4904"/>
                    <a:gd name="T11" fmla="*/ 0 h 992"/>
                    <a:gd name="T12" fmla="*/ 2147483647 w 4904"/>
                    <a:gd name="T13" fmla="*/ 0 h 992"/>
                    <a:gd name="T14" fmla="*/ 0 60000 65536"/>
                    <a:gd name="T15" fmla="*/ 0 60000 65536"/>
                    <a:gd name="T16" fmla="*/ 0 60000 65536"/>
                    <a:gd name="T17" fmla="*/ 0 60000 65536"/>
                    <a:gd name="T18" fmla="*/ 0 60000 65536"/>
                    <a:gd name="T19" fmla="*/ 0 60000 65536"/>
                    <a:gd name="T20" fmla="*/ 0 60000 65536"/>
                    <a:gd name="T21" fmla="*/ 0 w 4904"/>
                    <a:gd name="T22" fmla="*/ 0 h 992"/>
                    <a:gd name="T23" fmla="*/ 4904 w 4904"/>
                    <a:gd name="T24" fmla="*/ 992 h 9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4" h="992">
                      <a:moveTo>
                        <a:pt x="982" y="0"/>
                      </a:moveTo>
                      <a:lnTo>
                        <a:pt x="0" y="942"/>
                      </a:lnTo>
                      <a:lnTo>
                        <a:pt x="0" y="992"/>
                      </a:lnTo>
                      <a:lnTo>
                        <a:pt x="4096" y="992"/>
                      </a:lnTo>
                      <a:lnTo>
                        <a:pt x="4904" y="48"/>
                      </a:lnTo>
                      <a:lnTo>
                        <a:pt x="4904" y="0"/>
                      </a:lnTo>
                      <a:lnTo>
                        <a:pt x="982" y="0"/>
                      </a:lnTo>
                      <a:close/>
                    </a:path>
                  </a:pathLst>
                </a:custGeom>
                <a:gradFill rotWithShape="1">
                  <a:gsLst>
                    <a:gs pos="0">
                      <a:srgbClr val="6A6A6A"/>
                    </a:gs>
                    <a:gs pos="50000">
                      <a:srgbClr val="E6E6E6"/>
                    </a:gs>
                    <a:gs pos="100000">
                      <a:srgbClr val="6A6A6A"/>
                    </a:gs>
                  </a:gsLst>
                  <a:lin ang="2700000" scaled="1"/>
                </a:gradFill>
                <a:ln w="9525">
                  <a:round/>
                  <a:headEnd/>
                  <a:tailEnd/>
                </a:ln>
                <a:scene3d>
                  <a:camera prst="legacyObliqueBottom"/>
                  <a:lightRig rig="legacyFlat3" dir="t"/>
                </a:scene3d>
                <a:sp3d extrusionH="430200" prstMaterial="legacyMatte">
                  <a:bevelT w="13500" h="13500" prst="angle"/>
                  <a:bevelB w="13500" h="13500" prst="angle"/>
                  <a:extrusionClr>
                    <a:srgbClr val="E6E6E6"/>
                  </a:extrusionClr>
                </a:sp3d>
              </p:spPr>
              <p:txBody>
                <a:bodyPr>
                  <a:flatTx/>
                </a:bodyPr>
                <a:lstStyle/>
                <a:p>
                  <a:endParaRPr lang="zh-CN" altLang="en-US"/>
                </a:p>
              </p:txBody>
            </p:sp>
            <p:sp>
              <p:nvSpPr>
                <p:cNvPr id="14519" name="Freeform 5"/>
                <p:cNvSpPr>
                  <a:spLocks/>
                </p:cNvSpPr>
                <p:nvPr/>
              </p:nvSpPr>
              <p:spPr bwMode="auto">
                <a:xfrm>
                  <a:off x="1300919" y="4357100"/>
                  <a:ext cx="6500422" cy="922509"/>
                </a:xfrm>
                <a:custGeom>
                  <a:avLst/>
                  <a:gdLst>
                    <a:gd name="T0" fmla="*/ 0 w 4208"/>
                    <a:gd name="T1" fmla="*/ 2147483647 h 632"/>
                    <a:gd name="T2" fmla="*/ 2147483647 w 4208"/>
                    <a:gd name="T3" fmla="*/ 2147483647 h 632"/>
                    <a:gd name="T4" fmla="*/ 2147483647 w 4208"/>
                    <a:gd name="T5" fmla="*/ 0 h 632"/>
                    <a:gd name="T6" fmla="*/ 2147483647 w 4208"/>
                    <a:gd name="T7" fmla="*/ 0 h 632"/>
                    <a:gd name="T8" fmla="*/ 0 w 4208"/>
                    <a:gd name="T9" fmla="*/ 2147483647 h 632"/>
                    <a:gd name="T10" fmla="*/ 0 60000 65536"/>
                    <a:gd name="T11" fmla="*/ 0 60000 65536"/>
                    <a:gd name="T12" fmla="*/ 0 60000 65536"/>
                    <a:gd name="T13" fmla="*/ 0 60000 65536"/>
                    <a:gd name="T14" fmla="*/ 0 60000 65536"/>
                    <a:gd name="T15" fmla="*/ 0 w 4208"/>
                    <a:gd name="T16" fmla="*/ 0 h 632"/>
                    <a:gd name="T17" fmla="*/ 4208 w 4208"/>
                    <a:gd name="T18" fmla="*/ 632 h 632"/>
                  </a:gdLst>
                  <a:ahLst/>
                  <a:cxnLst>
                    <a:cxn ang="T10">
                      <a:pos x="T0" y="T1"/>
                    </a:cxn>
                    <a:cxn ang="T11">
                      <a:pos x="T2" y="T3"/>
                    </a:cxn>
                    <a:cxn ang="T12">
                      <a:pos x="T4" y="T5"/>
                    </a:cxn>
                    <a:cxn ang="T13">
                      <a:pos x="T6" y="T7"/>
                    </a:cxn>
                    <a:cxn ang="T14">
                      <a:pos x="T8" y="T9"/>
                    </a:cxn>
                  </a:cxnLst>
                  <a:rect l="T15" t="T16" r="T17" b="T18"/>
                  <a:pathLst>
                    <a:path w="4208" h="632">
                      <a:moveTo>
                        <a:pt x="0" y="632"/>
                      </a:moveTo>
                      <a:lnTo>
                        <a:pt x="3576" y="632"/>
                      </a:lnTo>
                      <a:lnTo>
                        <a:pt x="4208" y="0"/>
                      </a:lnTo>
                      <a:lnTo>
                        <a:pt x="748" y="0"/>
                      </a:lnTo>
                      <a:lnTo>
                        <a:pt x="0" y="632"/>
                      </a:lnTo>
                      <a:close/>
                    </a:path>
                  </a:pathLst>
                </a:custGeom>
                <a:gradFill rotWithShape="1">
                  <a:gsLst>
                    <a:gs pos="0">
                      <a:srgbClr val="BDBDBD"/>
                    </a:gs>
                    <a:gs pos="50000">
                      <a:srgbClr val="E6E6E6"/>
                    </a:gs>
                    <a:gs pos="100000">
                      <a:srgbClr val="BDBDBD"/>
                    </a:gs>
                  </a:gsLst>
                  <a:lin ang="2700000" scaled="1"/>
                </a:gradFill>
                <a:ln w="9525">
                  <a:round/>
                  <a:headEnd/>
                  <a:tailEnd/>
                </a:ln>
                <a:scene3d>
                  <a:camera prst="legacyObliqueBottom"/>
                  <a:lightRig rig="legacyFlat3" dir="t"/>
                </a:scene3d>
                <a:sp3d extrusionH="887400" prstMaterial="legacyMatte">
                  <a:bevelT w="13500" h="13500" prst="angle"/>
                  <a:bevelB w="13500" h="13500" prst="angle"/>
                  <a:extrusionClr>
                    <a:srgbClr val="E6E6E6"/>
                  </a:extrusionClr>
                </a:sp3d>
              </p:spPr>
              <p:txBody>
                <a:bodyPr>
                  <a:flatTx/>
                </a:bodyPr>
                <a:lstStyle/>
                <a:p>
                  <a:endParaRPr lang="zh-CN" altLang="en-US"/>
                </a:p>
              </p:txBody>
            </p:sp>
          </p:grpSp>
          <p:grpSp>
            <p:nvGrpSpPr>
              <p:cNvPr id="14461" name="Group 6"/>
              <p:cNvGrpSpPr>
                <a:grpSpLocks/>
              </p:cNvGrpSpPr>
              <p:nvPr/>
            </p:nvGrpSpPr>
            <p:grpSpPr bwMode="auto">
              <a:xfrm>
                <a:off x="2285560" y="4520976"/>
                <a:ext cx="809560" cy="252878"/>
                <a:chOff x="2867" y="2576"/>
                <a:chExt cx="524" cy="174"/>
              </a:xfrm>
            </p:grpSpPr>
            <p:sp>
              <p:nvSpPr>
                <p:cNvPr id="14515" name="Freeform 7"/>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16" name="Freeform 8"/>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7" name="Freeform 9"/>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2" name="Group 10"/>
              <p:cNvGrpSpPr>
                <a:grpSpLocks/>
              </p:cNvGrpSpPr>
              <p:nvPr/>
            </p:nvGrpSpPr>
            <p:grpSpPr bwMode="auto">
              <a:xfrm>
                <a:off x="3003838" y="4520976"/>
                <a:ext cx="808063" cy="252878"/>
                <a:chOff x="2867" y="2576"/>
                <a:chExt cx="524" cy="174"/>
              </a:xfrm>
            </p:grpSpPr>
            <p:sp>
              <p:nvSpPr>
                <p:cNvPr id="14512" name="Freeform 11"/>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13" name="Freeform 12"/>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13"/>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3" name="Group 14"/>
              <p:cNvGrpSpPr>
                <a:grpSpLocks/>
              </p:cNvGrpSpPr>
              <p:nvPr/>
            </p:nvGrpSpPr>
            <p:grpSpPr bwMode="auto">
              <a:xfrm>
                <a:off x="3719124" y="4520976"/>
                <a:ext cx="809560" cy="252878"/>
                <a:chOff x="2867" y="2576"/>
                <a:chExt cx="524" cy="174"/>
              </a:xfrm>
            </p:grpSpPr>
            <p:sp>
              <p:nvSpPr>
                <p:cNvPr id="14509" name="Freeform 15"/>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10" name="Freeform 16"/>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1" name="Freeform 17"/>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4" name="Group 18"/>
              <p:cNvGrpSpPr>
                <a:grpSpLocks/>
              </p:cNvGrpSpPr>
              <p:nvPr/>
            </p:nvGrpSpPr>
            <p:grpSpPr bwMode="auto">
              <a:xfrm>
                <a:off x="4435907" y="4520976"/>
                <a:ext cx="809559" cy="252878"/>
                <a:chOff x="2867" y="2576"/>
                <a:chExt cx="524" cy="174"/>
              </a:xfrm>
            </p:grpSpPr>
            <p:sp>
              <p:nvSpPr>
                <p:cNvPr id="14506" name="Freeform 19"/>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07" name="Freeform 20"/>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8" name="Freeform 21"/>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5" name="Group 22"/>
              <p:cNvGrpSpPr>
                <a:grpSpLocks/>
              </p:cNvGrpSpPr>
              <p:nvPr/>
            </p:nvGrpSpPr>
            <p:grpSpPr bwMode="auto">
              <a:xfrm>
                <a:off x="5151193" y="4520976"/>
                <a:ext cx="809559" cy="252878"/>
                <a:chOff x="2867" y="2576"/>
                <a:chExt cx="524" cy="174"/>
              </a:xfrm>
            </p:grpSpPr>
            <p:sp>
              <p:nvSpPr>
                <p:cNvPr id="14503" name="Freeform 23"/>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04" name="Freeform 24"/>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5" name="Freeform 25"/>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6" name="Group 26"/>
              <p:cNvGrpSpPr>
                <a:grpSpLocks/>
              </p:cNvGrpSpPr>
              <p:nvPr/>
            </p:nvGrpSpPr>
            <p:grpSpPr bwMode="auto">
              <a:xfrm>
                <a:off x="5867974" y="4520976"/>
                <a:ext cx="809560" cy="252878"/>
                <a:chOff x="2867" y="2576"/>
                <a:chExt cx="524" cy="174"/>
              </a:xfrm>
            </p:grpSpPr>
            <p:sp>
              <p:nvSpPr>
                <p:cNvPr id="14500" name="Freeform 27"/>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501" name="Freeform 28"/>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2" name="Freeform 29"/>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7" name="Group 30"/>
              <p:cNvGrpSpPr>
                <a:grpSpLocks/>
              </p:cNvGrpSpPr>
              <p:nvPr/>
            </p:nvGrpSpPr>
            <p:grpSpPr bwMode="auto">
              <a:xfrm>
                <a:off x="6583260" y="4520976"/>
                <a:ext cx="809560" cy="252878"/>
                <a:chOff x="2867" y="2576"/>
                <a:chExt cx="524" cy="174"/>
              </a:xfrm>
            </p:grpSpPr>
            <p:sp>
              <p:nvSpPr>
                <p:cNvPr id="14497" name="Freeform 31"/>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98" name="Freeform 32"/>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9" name="Freeform 33"/>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8" name="Group 34"/>
              <p:cNvGrpSpPr>
                <a:grpSpLocks/>
              </p:cNvGrpSpPr>
              <p:nvPr/>
            </p:nvGrpSpPr>
            <p:grpSpPr bwMode="auto">
              <a:xfrm>
                <a:off x="1957845" y="4861443"/>
                <a:ext cx="809559" cy="254290"/>
                <a:chOff x="2867" y="2576"/>
                <a:chExt cx="524" cy="174"/>
              </a:xfrm>
            </p:grpSpPr>
            <p:sp>
              <p:nvSpPr>
                <p:cNvPr id="14494" name="Freeform 35"/>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95" name="Freeform 36"/>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37"/>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69" name="Group 38"/>
              <p:cNvGrpSpPr>
                <a:grpSpLocks/>
              </p:cNvGrpSpPr>
              <p:nvPr/>
            </p:nvGrpSpPr>
            <p:grpSpPr bwMode="auto">
              <a:xfrm>
                <a:off x="2674627" y="4861443"/>
                <a:ext cx="809560" cy="254290"/>
                <a:chOff x="2867" y="2576"/>
                <a:chExt cx="524" cy="174"/>
              </a:xfrm>
            </p:grpSpPr>
            <p:sp>
              <p:nvSpPr>
                <p:cNvPr id="14491" name="Freeform 39"/>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92" name="Freeform 40"/>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Freeform 41"/>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70" name="Group 42"/>
              <p:cNvGrpSpPr>
                <a:grpSpLocks/>
              </p:cNvGrpSpPr>
              <p:nvPr/>
            </p:nvGrpSpPr>
            <p:grpSpPr bwMode="auto">
              <a:xfrm>
                <a:off x="3389913" y="4861443"/>
                <a:ext cx="809560" cy="254290"/>
                <a:chOff x="2867" y="2576"/>
                <a:chExt cx="524" cy="174"/>
              </a:xfrm>
            </p:grpSpPr>
            <p:sp>
              <p:nvSpPr>
                <p:cNvPr id="14488" name="Freeform 43"/>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89" name="Freeform 44"/>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45"/>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71" name="Group 46"/>
              <p:cNvGrpSpPr>
                <a:grpSpLocks/>
              </p:cNvGrpSpPr>
              <p:nvPr/>
            </p:nvGrpSpPr>
            <p:grpSpPr bwMode="auto">
              <a:xfrm>
                <a:off x="4106696" y="4861443"/>
                <a:ext cx="809559" cy="254290"/>
                <a:chOff x="2867" y="2576"/>
                <a:chExt cx="524" cy="174"/>
              </a:xfrm>
            </p:grpSpPr>
            <p:sp>
              <p:nvSpPr>
                <p:cNvPr id="14485" name="Freeform 47"/>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86" name="Freeform 48"/>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7" name="Freeform 49"/>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72" name="Group 50"/>
              <p:cNvGrpSpPr>
                <a:grpSpLocks/>
              </p:cNvGrpSpPr>
              <p:nvPr/>
            </p:nvGrpSpPr>
            <p:grpSpPr bwMode="auto">
              <a:xfrm>
                <a:off x="4821982" y="4861443"/>
                <a:ext cx="809559" cy="254290"/>
                <a:chOff x="2867" y="2576"/>
                <a:chExt cx="524" cy="174"/>
              </a:xfrm>
            </p:grpSpPr>
            <p:sp>
              <p:nvSpPr>
                <p:cNvPr id="14482" name="Freeform 51"/>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83" name="Freeform 52"/>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53"/>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73" name="Group 54"/>
              <p:cNvGrpSpPr>
                <a:grpSpLocks/>
              </p:cNvGrpSpPr>
              <p:nvPr/>
            </p:nvGrpSpPr>
            <p:grpSpPr bwMode="auto">
              <a:xfrm>
                <a:off x="5538763" y="4861443"/>
                <a:ext cx="809560" cy="254290"/>
                <a:chOff x="2867" y="2576"/>
                <a:chExt cx="524" cy="174"/>
              </a:xfrm>
            </p:grpSpPr>
            <p:sp>
              <p:nvSpPr>
                <p:cNvPr id="14479" name="Freeform 55"/>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80" name="Freeform 56"/>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57"/>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74" name="Group 58"/>
              <p:cNvGrpSpPr>
                <a:grpSpLocks/>
              </p:cNvGrpSpPr>
              <p:nvPr/>
            </p:nvGrpSpPr>
            <p:grpSpPr bwMode="auto">
              <a:xfrm>
                <a:off x="6254049" y="4861443"/>
                <a:ext cx="809560" cy="254290"/>
                <a:chOff x="2867" y="2576"/>
                <a:chExt cx="524" cy="174"/>
              </a:xfrm>
            </p:grpSpPr>
            <p:sp>
              <p:nvSpPr>
                <p:cNvPr id="14476" name="Freeform 59"/>
                <p:cNvSpPr>
                  <a:spLocks/>
                </p:cNvSpPr>
                <p:nvPr/>
              </p:nvSpPr>
              <p:spPr bwMode="auto">
                <a:xfrm>
                  <a:off x="2867" y="2576"/>
                  <a:ext cx="524" cy="174"/>
                </a:xfrm>
                <a:custGeom>
                  <a:avLst/>
                  <a:gdLst>
                    <a:gd name="T0" fmla="*/ 0 w 524"/>
                    <a:gd name="T1" fmla="*/ 174 h 174"/>
                    <a:gd name="T2" fmla="*/ 180 w 524"/>
                    <a:gd name="T3" fmla="*/ 0 h 174"/>
                    <a:gd name="T4" fmla="*/ 524 w 524"/>
                    <a:gd name="T5" fmla="*/ 0 h 174"/>
                    <a:gd name="T6" fmla="*/ 342 w 524"/>
                    <a:gd name="T7" fmla="*/ 174 h 174"/>
                    <a:gd name="T8" fmla="*/ 0 w 524"/>
                    <a:gd name="T9" fmla="*/ 174 h 174"/>
                    <a:gd name="T10" fmla="*/ 0 60000 65536"/>
                    <a:gd name="T11" fmla="*/ 0 60000 65536"/>
                    <a:gd name="T12" fmla="*/ 0 60000 65536"/>
                    <a:gd name="T13" fmla="*/ 0 60000 65536"/>
                    <a:gd name="T14" fmla="*/ 0 60000 65536"/>
                    <a:gd name="T15" fmla="*/ 0 w 524"/>
                    <a:gd name="T16" fmla="*/ 0 h 174"/>
                    <a:gd name="T17" fmla="*/ 524 w 524"/>
                    <a:gd name="T18" fmla="*/ 174 h 174"/>
                  </a:gdLst>
                  <a:ahLst/>
                  <a:cxnLst>
                    <a:cxn ang="T10">
                      <a:pos x="T0" y="T1"/>
                    </a:cxn>
                    <a:cxn ang="T11">
                      <a:pos x="T2" y="T3"/>
                    </a:cxn>
                    <a:cxn ang="T12">
                      <a:pos x="T4" y="T5"/>
                    </a:cxn>
                    <a:cxn ang="T13">
                      <a:pos x="T6" y="T7"/>
                    </a:cxn>
                    <a:cxn ang="T14">
                      <a:pos x="T8" y="T9"/>
                    </a:cxn>
                  </a:cxnLst>
                  <a:rect l="T15" t="T16" r="T17" b="T18"/>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zh-CN" altLang="en-US"/>
                </a:p>
              </p:txBody>
            </p:sp>
            <p:sp>
              <p:nvSpPr>
                <p:cNvPr id="14477" name="Freeform 60"/>
                <p:cNvSpPr>
                  <a:spLocks/>
                </p:cNvSpPr>
                <p:nvPr/>
              </p:nvSpPr>
              <p:spPr bwMode="auto">
                <a:xfrm>
                  <a:off x="2967" y="2614"/>
                  <a:ext cx="96" cy="94"/>
                </a:xfrm>
                <a:custGeom>
                  <a:avLst/>
                  <a:gdLst>
                    <a:gd name="T0" fmla="*/ 96 w 96"/>
                    <a:gd name="T1" fmla="*/ 0 h 94"/>
                    <a:gd name="T2" fmla="*/ 0 w 96"/>
                    <a:gd name="T3" fmla="*/ 94 h 94"/>
                    <a:gd name="T4" fmla="*/ 96 w 96"/>
                    <a:gd name="T5" fmla="*/ 94 h 94"/>
                    <a:gd name="T6" fmla="*/ 96 w 96"/>
                    <a:gd name="T7" fmla="*/ 0 h 94"/>
                    <a:gd name="T8" fmla="*/ 96 w 96"/>
                    <a:gd name="T9" fmla="*/ 0 h 94"/>
                    <a:gd name="T10" fmla="*/ 0 60000 65536"/>
                    <a:gd name="T11" fmla="*/ 0 60000 65536"/>
                    <a:gd name="T12" fmla="*/ 0 60000 65536"/>
                    <a:gd name="T13" fmla="*/ 0 60000 65536"/>
                    <a:gd name="T14" fmla="*/ 0 60000 65536"/>
                    <a:gd name="T15" fmla="*/ 0 w 96"/>
                    <a:gd name="T16" fmla="*/ 0 h 94"/>
                    <a:gd name="T17" fmla="*/ 96 w 96"/>
                    <a:gd name="T18" fmla="*/ 94 h 94"/>
                  </a:gdLst>
                  <a:ahLst/>
                  <a:cxnLst>
                    <a:cxn ang="T10">
                      <a:pos x="T0" y="T1"/>
                    </a:cxn>
                    <a:cxn ang="T11">
                      <a:pos x="T2" y="T3"/>
                    </a:cxn>
                    <a:cxn ang="T12">
                      <a:pos x="T4" y="T5"/>
                    </a:cxn>
                    <a:cxn ang="T13">
                      <a:pos x="T6" y="T7"/>
                    </a:cxn>
                    <a:cxn ang="T14">
                      <a:pos x="T8" y="T9"/>
                    </a:cxn>
                  </a:cxnLst>
                  <a:rect l="T15" t="T16" r="T17" b="T18"/>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Freeform 61"/>
                <p:cNvSpPr>
                  <a:spLocks/>
                </p:cNvSpPr>
                <p:nvPr/>
              </p:nvSpPr>
              <p:spPr bwMode="auto">
                <a:xfrm>
                  <a:off x="3061" y="2614"/>
                  <a:ext cx="228" cy="94"/>
                </a:xfrm>
                <a:custGeom>
                  <a:avLst/>
                  <a:gdLst>
                    <a:gd name="T0" fmla="*/ 0 w 228"/>
                    <a:gd name="T1" fmla="*/ 0 h 94"/>
                    <a:gd name="T2" fmla="*/ 0 w 228"/>
                    <a:gd name="T3" fmla="*/ 94 h 94"/>
                    <a:gd name="T4" fmla="*/ 130 w 228"/>
                    <a:gd name="T5" fmla="*/ 94 h 94"/>
                    <a:gd name="T6" fmla="*/ 228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 name="T18" fmla="*/ 0 w 228"/>
                    <a:gd name="T19" fmla="*/ 0 h 94"/>
                    <a:gd name="T20" fmla="*/ 228 w 22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75" name="Text Box 126"/>
              <p:cNvSpPr txBox="1">
                <a:spLocks noChangeArrowheads="1"/>
              </p:cNvSpPr>
              <p:nvPr/>
            </p:nvSpPr>
            <p:spPr bwMode="auto">
              <a:xfrm>
                <a:off x="2210181" y="5279708"/>
                <a:ext cx="3733408" cy="61573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kumimoji="1" lang="zh-CN" altLang="en-US" sz="2400" b="1">
                    <a:latin typeface="Arial Black" pitchFamily="34" charset="0"/>
                  </a:rPr>
                  <a:t>金蝶</a:t>
                </a:r>
                <a:r>
                  <a:rPr kumimoji="1" lang="en-US" altLang="zh-CN" sz="2400" b="1">
                    <a:latin typeface="Arial Black" pitchFamily="34" charset="0"/>
                  </a:rPr>
                  <a:t>K /3 Cloud</a:t>
                </a:r>
                <a:r>
                  <a:rPr kumimoji="1" lang="zh-CN" altLang="en-US" sz="2400" b="1">
                    <a:latin typeface="Arial Black" pitchFamily="34" charset="0"/>
                  </a:rPr>
                  <a:t>标准产品</a:t>
                </a:r>
              </a:p>
            </p:txBody>
          </p:sp>
        </p:grpSp>
        <p:sp>
          <p:nvSpPr>
            <p:cNvPr id="14459" name="矩形 384"/>
            <p:cNvSpPr>
              <a:spLocks noChangeArrowheads="1"/>
            </p:cNvSpPr>
            <p:nvPr/>
          </p:nvSpPr>
          <p:spPr bwMode="auto">
            <a:xfrm>
              <a:off x="3242213" y="4876800"/>
              <a:ext cx="2350213" cy="4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8775"/>
              <a:r>
                <a:rPr lang="zh-CN" altLang="en-US" b="1" i="1">
                  <a:solidFill>
                    <a:srgbClr val="00B050"/>
                  </a:solidFill>
                </a:rPr>
                <a:t>开放的开发标准</a:t>
              </a:r>
              <a:endParaRPr lang="en-US" altLang="zh-CN" b="1" i="1">
                <a:solidFill>
                  <a:srgbClr val="00B050"/>
                </a:solidFill>
              </a:endParaRPr>
            </a:p>
          </p:txBody>
        </p:sp>
      </p:grpSp>
      <p:grpSp>
        <p:nvGrpSpPr>
          <p:cNvPr id="24" name="组合 198"/>
          <p:cNvGrpSpPr>
            <a:grpSpLocks/>
          </p:cNvGrpSpPr>
          <p:nvPr/>
        </p:nvGrpSpPr>
        <p:grpSpPr bwMode="auto">
          <a:xfrm>
            <a:off x="250825" y="1437085"/>
            <a:ext cx="8642350" cy="3294459"/>
            <a:chOff x="251520" y="1916832"/>
            <a:chExt cx="8640960" cy="4392488"/>
          </a:xfrm>
        </p:grpSpPr>
        <p:sp>
          <p:nvSpPr>
            <p:cNvPr id="407" name="矩形 406"/>
            <p:cNvSpPr/>
            <p:nvPr/>
          </p:nvSpPr>
          <p:spPr>
            <a:xfrm>
              <a:off x="251520" y="2204161"/>
              <a:ext cx="8640960" cy="4105159"/>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57" name="矩形 407"/>
            <p:cNvSpPr>
              <a:spLocks noChangeArrowheads="1"/>
            </p:cNvSpPr>
            <p:nvPr/>
          </p:nvSpPr>
          <p:spPr bwMode="auto">
            <a:xfrm>
              <a:off x="3131840" y="1916832"/>
              <a:ext cx="2460397" cy="49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8775"/>
              <a:r>
                <a:rPr lang="zh-CN" altLang="en-US" b="1" i="1">
                  <a:solidFill>
                    <a:srgbClr val="FFC000"/>
                  </a:solidFill>
                </a:rPr>
                <a:t>开放的服务接口</a:t>
              </a:r>
              <a:endParaRPr lang="en-US" altLang="zh-CN" b="1" i="1">
                <a:solidFill>
                  <a:srgbClr val="FFC000"/>
                </a:solidFill>
              </a:endParaRPr>
            </a:p>
          </p:txBody>
        </p:sp>
      </p:grpSp>
      <p:grpSp>
        <p:nvGrpSpPr>
          <p:cNvPr id="25" name="组合 190"/>
          <p:cNvGrpSpPr>
            <a:grpSpLocks/>
          </p:cNvGrpSpPr>
          <p:nvPr/>
        </p:nvGrpSpPr>
        <p:grpSpPr bwMode="auto">
          <a:xfrm>
            <a:off x="-228600" y="3057525"/>
            <a:ext cx="4675188" cy="728663"/>
            <a:chOff x="-229009" y="4077072"/>
            <a:chExt cx="4675931" cy="971790"/>
          </a:xfrm>
        </p:grpSpPr>
        <p:sp>
          <p:nvSpPr>
            <p:cNvPr id="14414" name="AutoShape 75"/>
            <p:cNvSpPr>
              <a:spLocks noChangeArrowheads="1"/>
            </p:cNvSpPr>
            <p:nvPr/>
          </p:nvSpPr>
          <p:spPr bwMode="auto">
            <a:xfrm>
              <a:off x="2267744" y="4365104"/>
              <a:ext cx="210995" cy="683758"/>
            </a:xfrm>
            <a:prstGeom prst="cube">
              <a:avLst>
                <a:gd name="adj" fmla="val 25000"/>
              </a:avLst>
            </a:prstGeom>
            <a:gradFill rotWithShape="1">
              <a:gsLst>
                <a:gs pos="0">
                  <a:srgbClr val="4384D3"/>
                </a:gs>
                <a:gs pos="100000">
                  <a:srgbClr val="2C578C"/>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14415" name="组合 187"/>
            <p:cNvGrpSpPr>
              <a:grpSpLocks/>
            </p:cNvGrpSpPr>
            <p:nvPr/>
          </p:nvGrpSpPr>
          <p:grpSpPr bwMode="auto">
            <a:xfrm>
              <a:off x="-229009" y="4077072"/>
              <a:ext cx="4675931" cy="636743"/>
              <a:chOff x="-229009" y="4080763"/>
              <a:chExt cx="4675931" cy="636743"/>
            </a:xfrm>
          </p:grpSpPr>
          <p:grpSp>
            <p:nvGrpSpPr>
              <p:cNvPr id="14416" name="组合 295"/>
              <p:cNvGrpSpPr>
                <a:grpSpLocks/>
              </p:cNvGrpSpPr>
              <p:nvPr/>
            </p:nvGrpSpPr>
            <p:grpSpPr bwMode="auto">
              <a:xfrm>
                <a:off x="-229009" y="4125222"/>
                <a:ext cx="4675931" cy="592284"/>
                <a:chOff x="1061828" y="4292535"/>
                <a:chExt cx="4960552" cy="665559"/>
              </a:xfrm>
            </p:grpSpPr>
            <p:sp>
              <p:nvSpPr>
                <p:cNvPr id="297" name="AutoShape 145"/>
                <p:cNvSpPr>
                  <a:spLocks noChangeArrowheads="1"/>
                </p:cNvSpPr>
                <p:nvPr/>
              </p:nvSpPr>
              <p:spPr bwMode="auto">
                <a:xfrm>
                  <a:off x="1691793" y="4292537"/>
                  <a:ext cx="4330587" cy="665559"/>
                </a:xfrm>
                <a:prstGeom prst="cube">
                  <a:avLst>
                    <a:gd name="adj" fmla="val 31681"/>
                  </a:avLst>
                </a:prstGeom>
                <a:solidFill>
                  <a:srgbClr val="4384D3"/>
                </a:solidFill>
                <a:ln w="12700">
                  <a:noFill/>
                  <a:miter lim="800000"/>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298" name="Freeform 146"/>
                <p:cNvSpPr>
                  <a:spLocks/>
                </p:cNvSpPr>
                <p:nvPr/>
              </p:nvSpPr>
              <p:spPr bwMode="auto">
                <a:xfrm>
                  <a:off x="2000038"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20" name="Group 147"/>
                <p:cNvGrpSpPr>
                  <a:grpSpLocks/>
                </p:cNvGrpSpPr>
                <p:nvPr/>
              </p:nvGrpSpPr>
              <p:grpSpPr bwMode="auto">
                <a:xfrm>
                  <a:off x="2086778" y="4353421"/>
                  <a:ext cx="282577" cy="68262"/>
                  <a:chOff x="1209" y="3072"/>
                  <a:chExt cx="257" cy="74"/>
                </a:xfrm>
              </p:grpSpPr>
              <p:sp>
                <p:nvSpPr>
                  <p:cNvPr id="333" name="Freeform 148"/>
                  <p:cNvSpPr>
                    <a:spLocks/>
                  </p:cNvSpPr>
                  <p:nvPr/>
                </p:nvSpPr>
                <p:spPr bwMode="auto">
                  <a:xfrm>
                    <a:off x="1207" y="3072"/>
                    <a:ext cx="78"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34" name="Freeform 149"/>
                  <p:cNvSpPr>
                    <a:spLocks/>
                  </p:cNvSpPr>
                  <p:nvPr/>
                </p:nvSpPr>
                <p:spPr bwMode="auto">
                  <a:xfrm>
                    <a:off x="1282" y="3072"/>
                    <a:ext cx="182"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00" name="Freeform 150"/>
                <p:cNvSpPr>
                  <a:spLocks/>
                </p:cNvSpPr>
                <p:nvPr/>
              </p:nvSpPr>
              <p:spPr bwMode="auto">
                <a:xfrm>
                  <a:off x="2405977" y="4326440"/>
                  <a:ext cx="456472"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22" name="Group 151"/>
                <p:cNvGrpSpPr>
                  <a:grpSpLocks/>
                </p:cNvGrpSpPr>
                <p:nvPr/>
              </p:nvGrpSpPr>
              <p:grpSpPr bwMode="auto">
                <a:xfrm>
                  <a:off x="2493178" y="4353421"/>
                  <a:ext cx="282577" cy="68262"/>
                  <a:chOff x="1209" y="3072"/>
                  <a:chExt cx="257" cy="74"/>
                </a:xfrm>
              </p:grpSpPr>
              <p:sp>
                <p:nvSpPr>
                  <p:cNvPr id="331" name="Freeform 152"/>
                  <p:cNvSpPr>
                    <a:spLocks/>
                  </p:cNvSpPr>
                  <p:nvPr/>
                </p:nvSpPr>
                <p:spPr bwMode="auto">
                  <a:xfrm>
                    <a:off x="1209" y="3072"/>
                    <a:ext cx="77"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32" name="Freeform 153"/>
                  <p:cNvSpPr>
                    <a:spLocks/>
                  </p:cNvSpPr>
                  <p:nvPr/>
                </p:nvSpPr>
                <p:spPr bwMode="auto">
                  <a:xfrm>
                    <a:off x="1284" y="3072"/>
                    <a:ext cx="182"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02" name="Freeform 154"/>
                <p:cNvSpPr>
                  <a:spLocks/>
                </p:cNvSpPr>
                <p:nvPr/>
              </p:nvSpPr>
              <p:spPr bwMode="auto">
                <a:xfrm>
                  <a:off x="2811918"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24" name="Group 155"/>
                <p:cNvGrpSpPr>
                  <a:grpSpLocks/>
                </p:cNvGrpSpPr>
                <p:nvPr/>
              </p:nvGrpSpPr>
              <p:grpSpPr bwMode="auto">
                <a:xfrm>
                  <a:off x="2897976" y="4353421"/>
                  <a:ext cx="284162" cy="68262"/>
                  <a:chOff x="1209" y="3072"/>
                  <a:chExt cx="257" cy="74"/>
                </a:xfrm>
              </p:grpSpPr>
              <p:sp>
                <p:nvSpPr>
                  <p:cNvPr id="329" name="Freeform 156"/>
                  <p:cNvSpPr>
                    <a:spLocks/>
                  </p:cNvSpPr>
                  <p:nvPr/>
                </p:nvSpPr>
                <p:spPr bwMode="auto">
                  <a:xfrm>
                    <a:off x="1209" y="3072"/>
                    <a:ext cx="78"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30" name="Freeform 157"/>
                  <p:cNvSpPr>
                    <a:spLocks/>
                  </p:cNvSpPr>
                  <p:nvPr/>
                </p:nvSpPr>
                <p:spPr bwMode="auto">
                  <a:xfrm>
                    <a:off x="1284" y="3072"/>
                    <a:ext cx="184"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04" name="Freeform 158"/>
                <p:cNvSpPr>
                  <a:spLocks/>
                </p:cNvSpPr>
                <p:nvPr/>
              </p:nvSpPr>
              <p:spPr bwMode="auto">
                <a:xfrm>
                  <a:off x="3217857"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26" name="Group 159"/>
                <p:cNvGrpSpPr>
                  <a:grpSpLocks/>
                </p:cNvGrpSpPr>
                <p:nvPr/>
              </p:nvGrpSpPr>
              <p:grpSpPr bwMode="auto">
                <a:xfrm>
                  <a:off x="3304390" y="4353421"/>
                  <a:ext cx="282577" cy="68262"/>
                  <a:chOff x="1209" y="3072"/>
                  <a:chExt cx="257" cy="74"/>
                </a:xfrm>
              </p:grpSpPr>
              <p:sp>
                <p:nvSpPr>
                  <p:cNvPr id="327" name="Freeform 160"/>
                  <p:cNvSpPr>
                    <a:spLocks/>
                  </p:cNvSpPr>
                  <p:nvPr/>
                </p:nvSpPr>
                <p:spPr bwMode="auto">
                  <a:xfrm>
                    <a:off x="1207" y="3072"/>
                    <a:ext cx="78"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28" name="Freeform 161"/>
                  <p:cNvSpPr>
                    <a:spLocks/>
                  </p:cNvSpPr>
                  <p:nvPr/>
                </p:nvSpPr>
                <p:spPr bwMode="auto">
                  <a:xfrm>
                    <a:off x="1282" y="3072"/>
                    <a:ext cx="182"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06" name="Freeform 162"/>
                <p:cNvSpPr>
                  <a:spLocks/>
                </p:cNvSpPr>
                <p:nvPr/>
              </p:nvSpPr>
              <p:spPr bwMode="auto">
                <a:xfrm>
                  <a:off x="3623798"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28" name="Group 163"/>
                <p:cNvGrpSpPr>
                  <a:grpSpLocks/>
                </p:cNvGrpSpPr>
                <p:nvPr/>
              </p:nvGrpSpPr>
              <p:grpSpPr bwMode="auto">
                <a:xfrm>
                  <a:off x="3710790" y="4353421"/>
                  <a:ext cx="282577" cy="68262"/>
                  <a:chOff x="1209" y="3072"/>
                  <a:chExt cx="257" cy="74"/>
                </a:xfrm>
              </p:grpSpPr>
              <p:sp>
                <p:nvSpPr>
                  <p:cNvPr id="325" name="Freeform 164"/>
                  <p:cNvSpPr>
                    <a:spLocks/>
                  </p:cNvSpPr>
                  <p:nvPr/>
                </p:nvSpPr>
                <p:spPr bwMode="auto">
                  <a:xfrm>
                    <a:off x="1211" y="3072"/>
                    <a:ext cx="77"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26" name="Freeform 165"/>
                  <p:cNvSpPr>
                    <a:spLocks/>
                  </p:cNvSpPr>
                  <p:nvPr/>
                </p:nvSpPr>
                <p:spPr bwMode="auto">
                  <a:xfrm>
                    <a:off x="1285" y="3072"/>
                    <a:ext cx="181"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08" name="Freeform 166"/>
                <p:cNvSpPr>
                  <a:spLocks/>
                </p:cNvSpPr>
                <p:nvPr/>
              </p:nvSpPr>
              <p:spPr bwMode="auto">
                <a:xfrm>
                  <a:off x="4029737"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30" name="Group 167"/>
                <p:cNvGrpSpPr>
                  <a:grpSpLocks/>
                </p:cNvGrpSpPr>
                <p:nvPr/>
              </p:nvGrpSpPr>
              <p:grpSpPr bwMode="auto">
                <a:xfrm>
                  <a:off x="4117190" y="4353421"/>
                  <a:ext cx="282577" cy="68262"/>
                  <a:chOff x="1209" y="3072"/>
                  <a:chExt cx="257" cy="74"/>
                </a:xfrm>
              </p:grpSpPr>
              <p:sp>
                <p:nvSpPr>
                  <p:cNvPr id="323" name="Freeform 168"/>
                  <p:cNvSpPr>
                    <a:spLocks/>
                  </p:cNvSpPr>
                  <p:nvPr/>
                </p:nvSpPr>
                <p:spPr bwMode="auto">
                  <a:xfrm>
                    <a:off x="1209" y="3072"/>
                    <a:ext cx="77"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24" name="Freeform 169"/>
                  <p:cNvSpPr>
                    <a:spLocks/>
                  </p:cNvSpPr>
                  <p:nvPr/>
                </p:nvSpPr>
                <p:spPr bwMode="auto">
                  <a:xfrm>
                    <a:off x="1284" y="3072"/>
                    <a:ext cx="182"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10" name="Freeform 170"/>
                <p:cNvSpPr>
                  <a:spLocks/>
                </p:cNvSpPr>
                <p:nvPr/>
              </p:nvSpPr>
              <p:spPr bwMode="auto">
                <a:xfrm>
                  <a:off x="4435677" y="4326440"/>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32" name="Group 171"/>
                <p:cNvGrpSpPr>
                  <a:grpSpLocks/>
                </p:cNvGrpSpPr>
                <p:nvPr/>
              </p:nvGrpSpPr>
              <p:grpSpPr bwMode="auto">
                <a:xfrm>
                  <a:off x="4521994" y="4353421"/>
                  <a:ext cx="284162" cy="68262"/>
                  <a:chOff x="1209" y="3072"/>
                  <a:chExt cx="257" cy="74"/>
                </a:xfrm>
              </p:grpSpPr>
              <p:sp>
                <p:nvSpPr>
                  <p:cNvPr id="321" name="Freeform 172"/>
                  <p:cNvSpPr>
                    <a:spLocks/>
                  </p:cNvSpPr>
                  <p:nvPr/>
                </p:nvSpPr>
                <p:spPr bwMode="auto">
                  <a:xfrm>
                    <a:off x="1209" y="3072"/>
                    <a:ext cx="78" cy="74"/>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22" name="Freeform 173"/>
                  <p:cNvSpPr>
                    <a:spLocks/>
                  </p:cNvSpPr>
                  <p:nvPr/>
                </p:nvSpPr>
                <p:spPr bwMode="auto">
                  <a:xfrm>
                    <a:off x="1283" y="3072"/>
                    <a:ext cx="183" cy="74"/>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12" name="Rectangle 174"/>
                <p:cNvSpPr>
                  <a:spLocks noChangeArrowheads="1"/>
                </p:cNvSpPr>
                <p:nvPr/>
              </p:nvSpPr>
              <p:spPr bwMode="auto">
                <a:xfrm>
                  <a:off x="1061828" y="4542345"/>
                  <a:ext cx="4527661" cy="326535"/>
                </a:xfrm>
                <a:prstGeom prst="rect">
                  <a:avLst/>
                </a:prstGeom>
                <a:noFill/>
                <a:ln w="9525">
                  <a:noFill/>
                  <a:miter lim="800000"/>
                  <a:headEnd/>
                  <a:tailEnd/>
                </a:ln>
                <a:effectLst/>
              </p:spPr>
              <p:txBody>
                <a:bodyPr wrap="none" anchor="ctr"/>
                <a:lstStyle/>
                <a:p>
                  <a:pPr fontAlgn="auto">
                    <a:spcBef>
                      <a:spcPts val="0"/>
                    </a:spcBef>
                    <a:spcAft>
                      <a:spcPts val="0"/>
                    </a:spcAft>
                    <a:defRPr/>
                  </a:pPr>
                  <a:r>
                    <a:rPr lang="en-US" altLang="zh-CN" sz="2400" b="1" kern="0" dirty="0">
                      <a:solidFill>
                        <a:srgbClr val="FFFFFF"/>
                      </a:solidFill>
                      <a:latin typeface="黑体" pitchFamily="2" charset="-122"/>
                    </a:rPr>
                    <a:t>      </a:t>
                  </a:r>
                  <a:r>
                    <a:rPr lang="zh-CN" altLang="en-US" b="1" kern="0" dirty="0">
                      <a:solidFill>
                        <a:srgbClr val="FFFFFF"/>
                      </a:solidFill>
                      <a:latin typeface="黑体" pitchFamily="2" charset="-122"/>
                    </a:rPr>
                    <a:t>金蝶 </a:t>
                  </a:r>
                  <a:r>
                    <a:rPr lang="en-US" altLang="zh-CN" b="1" kern="0" dirty="0">
                      <a:solidFill>
                        <a:srgbClr val="FFFFFF"/>
                      </a:solidFill>
                      <a:latin typeface="黑体" pitchFamily="2" charset="-122"/>
                    </a:rPr>
                    <a:t>K/3 Cloud</a:t>
                  </a:r>
                  <a:r>
                    <a:rPr lang="zh-CN" altLang="en-US" b="1" kern="0" dirty="0">
                      <a:solidFill>
                        <a:srgbClr val="FFFFFF"/>
                      </a:solidFill>
                      <a:latin typeface="黑体" pitchFamily="2" charset="-122"/>
                    </a:rPr>
                    <a:t> 医药行业产品</a:t>
                  </a:r>
                </a:p>
              </p:txBody>
            </p:sp>
            <p:sp>
              <p:nvSpPr>
                <p:cNvPr id="313" name="Freeform 184"/>
                <p:cNvSpPr>
                  <a:spLocks/>
                </p:cNvSpPr>
                <p:nvPr/>
              </p:nvSpPr>
              <p:spPr bwMode="auto">
                <a:xfrm>
                  <a:off x="5193656" y="4342499"/>
                  <a:ext cx="458156" cy="124904"/>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35" name="Group 185"/>
                <p:cNvGrpSpPr>
                  <a:grpSpLocks/>
                </p:cNvGrpSpPr>
                <p:nvPr/>
              </p:nvGrpSpPr>
              <p:grpSpPr bwMode="auto">
                <a:xfrm>
                  <a:off x="5280654" y="4369958"/>
                  <a:ext cx="282577" cy="68263"/>
                  <a:chOff x="1209" y="3072"/>
                  <a:chExt cx="257" cy="74"/>
                </a:xfrm>
              </p:grpSpPr>
              <p:sp>
                <p:nvSpPr>
                  <p:cNvPr id="319" name="Freeform 186"/>
                  <p:cNvSpPr>
                    <a:spLocks/>
                  </p:cNvSpPr>
                  <p:nvPr/>
                </p:nvSpPr>
                <p:spPr bwMode="auto">
                  <a:xfrm>
                    <a:off x="1211" y="3064"/>
                    <a:ext cx="77" cy="81"/>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20" name="Freeform 187"/>
                  <p:cNvSpPr>
                    <a:spLocks/>
                  </p:cNvSpPr>
                  <p:nvPr/>
                </p:nvSpPr>
                <p:spPr bwMode="auto">
                  <a:xfrm>
                    <a:off x="1285" y="3064"/>
                    <a:ext cx="181" cy="81"/>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15" name="Freeform 184"/>
                <p:cNvSpPr>
                  <a:spLocks/>
                </p:cNvSpPr>
                <p:nvPr/>
              </p:nvSpPr>
              <p:spPr bwMode="auto">
                <a:xfrm>
                  <a:off x="4818035" y="4337146"/>
                  <a:ext cx="458156" cy="126688"/>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437" name="Group 185"/>
                <p:cNvGrpSpPr>
                  <a:grpSpLocks/>
                </p:cNvGrpSpPr>
                <p:nvPr/>
              </p:nvGrpSpPr>
              <p:grpSpPr bwMode="auto">
                <a:xfrm>
                  <a:off x="4905309" y="4365104"/>
                  <a:ext cx="282577" cy="68263"/>
                  <a:chOff x="1209" y="3072"/>
                  <a:chExt cx="257" cy="74"/>
                </a:xfrm>
              </p:grpSpPr>
              <p:sp>
                <p:nvSpPr>
                  <p:cNvPr id="317" name="Freeform 186"/>
                  <p:cNvSpPr>
                    <a:spLocks/>
                  </p:cNvSpPr>
                  <p:nvPr/>
                </p:nvSpPr>
                <p:spPr bwMode="auto">
                  <a:xfrm>
                    <a:off x="1209" y="3071"/>
                    <a:ext cx="77"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18" name="Freeform 187"/>
                  <p:cNvSpPr>
                    <a:spLocks/>
                  </p:cNvSpPr>
                  <p:nvPr/>
                </p:nvSpPr>
                <p:spPr bwMode="auto">
                  <a:xfrm>
                    <a:off x="1284" y="3071"/>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grpSp>
          <p:sp>
            <p:nvSpPr>
              <p:cNvPr id="14417" name="矩形 385"/>
              <p:cNvSpPr>
                <a:spLocks noChangeArrowheads="1"/>
              </p:cNvSpPr>
              <p:nvPr/>
            </p:nvSpPr>
            <p:spPr bwMode="auto">
              <a:xfrm>
                <a:off x="1205921" y="4080763"/>
                <a:ext cx="2176861" cy="41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8775"/>
                <a:r>
                  <a:rPr lang="zh-CN" altLang="en-US" sz="1400" b="1" i="1">
                    <a:solidFill>
                      <a:srgbClr val="7030A0"/>
                    </a:solidFill>
                  </a:rPr>
                  <a:t>开放的模型接口</a:t>
                </a:r>
                <a:endParaRPr lang="en-US" altLang="zh-CN" sz="1400" b="1" i="1">
                  <a:solidFill>
                    <a:srgbClr val="7030A0"/>
                  </a:solidFill>
                </a:endParaRPr>
              </a:p>
            </p:txBody>
          </p:sp>
        </p:grpSp>
      </p:grpSp>
      <p:grpSp>
        <p:nvGrpSpPr>
          <p:cNvPr id="197" name="组合 191"/>
          <p:cNvGrpSpPr>
            <a:grpSpLocks/>
          </p:cNvGrpSpPr>
          <p:nvPr/>
        </p:nvGrpSpPr>
        <p:grpSpPr bwMode="auto">
          <a:xfrm>
            <a:off x="4038601" y="2781301"/>
            <a:ext cx="4729163" cy="735806"/>
            <a:chOff x="4039305" y="3709093"/>
            <a:chExt cx="4728096" cy="979729"/>
          </a:xfrm>
        </p:grpSpPr>
        <p:sp>
          <p:nvSpPr>
            <p:cNvPr id="14372" name="AutoShape 106"/>
            <p:cNvSpPr>
              <a:spLocks noChangeArrowheads="1"/>
            </p:cNvSpPr>
            <p:nvPr/>
          </p:nvSpPr>
          <p:spPr bwMode="auto">
            <a:xfrm>
              <a:off x="6156176" y="4005064"/>
              <a:ext cx="210995" cy="683758"/>
            </a:xfrm>
            <a:prstGeom prst="cube">
              <a:avLst>
                <a:gd name="adj" fmla="val 25000"/>
              </a:avLst>
            </a:prstGeom>
            <a:gradFill rotWithShape="0">
              <a:gsLst>
                <a:gs pos="0">
                  <a:srgbClr val="99CC00"/>
                </a:gs>
                <a:gs pos="50000">
                  <a:srgbClr val="658700"/>
                </a:gs>
                <a:gs pos="100000">
                  <a:srgbClr val="99CC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4373" name="组合 188"/>
            <p:cNvGrpSpPr>
              <a:grpSpLocks/>
            </p:cNvGrpSpPr>
            <p:nvPr/>
          </p:nvGrpSpPr>
          <p:grpSpPr bwMode="auto">
            <a:xfrm>
              <a:off x="4039305" y="3709093"/>
              <a:ext cx="4728096" cy="656325"/>
              <a:chOff x="3876353" y="3741242"/>
              <a:chExt cx="4728096" cy="656325"/>
            </a:xfrm>
          </p:grpSpPr>
          <p:grpSp>
            <p:nvGrpSpPr>
              <p:cNvPr id="14374" name="组合 334"/>
              <p:cNvGrpSpPr>
                <a:grpSpLocks/>
              </p:cNvGrpSpPr>
              <p:nvPr/>
            </p:nvGrpSpPr>
            <p:grpSpPr bwMode="auto">
              <a:xfrm>
                <a:off x="3876353" y="3804656"/>
                <a:ext cx="4728096" cy="592911"/>
                <a:chOff x="1006489" y="4292346"/>
                <a:chExt cx="5015891" cy="666263"/>
              </a:xfrm>
            </p:grpSpPr>
            <p:sp>
              <p:nvSpPr>
                <p:cNvPr id="336" name="AutoShape 145"/>
                <p:cNvSpPr>
                  <a:spLocks noChangeArrowheads="1"/>
                </p:cNvSpPr>
                <p:nvPr/>
              </p:nvSpPr>
              <p:spPr bwMode="auto">
                <a:xfrm>
                  <a:off x="1691776" y="4292345"/>
                  <a:ext cx="4330604" cy="666262"/>
                </a:xfrm>
                <a:prstGeom prst="cube">
                  <a:avLst>
                    <a:gd name="adj" fmla="val 31681"/>
                  </a:avLst>
                </a:prstGeom>
                <a:solidFill>
                  <a:srgbClr val="92D050"/>
                </a:solidFill>
                <a:ln w="12700">
                  <a:noFill/>
                  <a:miter lim="800000"/>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337" name="Freeform 146"/>
                <p:cNvSpPr>
                  <a:spLocks/>
                </p:cNvSpPr>
                <p:nvPr/>
              </p:nvSpPr>
              <p:spPr bwMode="auto">
                <a:xfrm>
                  <a:off x="1999901" y="4326193"/>
                  <a:ext cx="457980"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78" name="Group 147"/>
                <p:cNvGrpSpPr>
                  <a:grpSpLocks/>
                </p:cNvGrpSpPr>
                <p:nvPr/>
              </p:nvGrpSpPr>
              <p:grpSpPr bwMode="auto">
                <a:xfrm>
                  <a:off x="2086778" y="4353421"/>
                  <a:ext cx="282577" cy="68262"/>
                  <a:chOff x="1209" y="3072"/>
                  <a:chExt cx="257" cy="74"/>
                </a:xfrm>
              </p:grpSpPr>
              <p:sp>
                <p:nvSpPr>
                  <p:cNvPr id="372" name="Freeform 148"/>
                  <p:cNvSpPr>
                    <a:spLocks/>
                  </p:cNvSpPr>
                  <p:nvPr/>
                </p:nvSpPr>
                <p:spPr bwMode="auto">
                  <a:xfrm>
                    <a:off x="1211" y="3070"/>
                    <a:ext cx="77"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73" name="Freeform 149"/>
                  <p:cNvSpPr>
                    <a:spLocks/>
                  </p:cNvSpPr>
                  <p:nvPr/>
                </p:nvSpPr>
                <p:spPr bwMode="auto">
                  <a:xfrm>
                    <a:off x="1285" y="3070"/>
                    <a:ext cx="181"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39" name="Freeform 150"/>
                <p:cNvSpPr>
                  <a:spLocks/>
                </p:cNvSpPr>
                <p:nvPr/>
              </p:nvSpPr>
              <p:spPr bwMode="auto">
                <a:xfrm>
                  <a:off x="2405686" y="4326193"/>
                  <a:ext cx="457980"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80" name="Group 151"/>
                <p:cNvGrpSpPr>
                  <a:grpSpLocks/>
                </p:cNvGrpSpPr>
                <p:nvPr/>
              </p:nvGrpSpPr>
              <p:grpSpPr bwMode="auto">
                <a:xfrm>
                  <a:off x="2493178" y="4353421"/>
                  <a:ext cx="282577" cy="68262"/>
                  <a:chOff x="1209" y="3072"/>
                  <a:chExt cx="257" cy="74"/>
                </a:xfrm>
              </p:grpSpPr>
              <p:sp>
                <p:nvSpPr>
                  <p:cNvPr id="370" name="Freeform 152"/>
                  <p:cNvSpPr>
                    <a:spLocks/>
                  </p:cNvSpPr>
                  <p:nvPr/>
                </p:nvSpPr>
                <p:spPr bwMode="auto">
                  <a:xfrm>
                    <a:off x="1209" y="3070"/>
                    <a:ext cx="77"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71" name="Freeform 153"/>
                  <p:cNvSpPr>
                    <a:spLocks/>
                  </p:cNvSpPr>
                  <p:nvPr/>
                </p:nvSpPr>
                <p:spPr bwMode="auto">
                  <a:xfrm>
                    <a:off x="1284" y="3070"/>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41" name="Freeform 154"/>
                <p:cNvSpPr>
                  <a:spLocks/>
                </p:cNvSpPr>
                <p:nvPr/>
              </p:nvSpPr>
              <p:spPr bwMode="auto">
                <a:xfrm>
                  <a:off x="2811469" y="4326193"/>
                  <a:ext cx="457980"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82" name="Group 155"/>
                <p:cNvGrpSpPr>
                  <a:grpSpLocks/>
                </p:cNvGrpSpPr>
                <p:nvPr/>
              </p:nvGrpSpPr>
              <p:grpSpPr bwMode="auto">
                <a:xfrm>
                  <a:off x="2897976" y="4353421"/>
                  <a:ext cx="284162" cy="68262"/>
                  <a:chOff x="1209" y="3072"/>
                  <a:chExt cx="257" cy="74"/>
                </a:xfrm>
              </p:grpSpPr>
              <p:sp>
                <p:nvSpPr>
                  <p:cNvPr id="368" name="Freeform 156"/>
                  <p:cNvSpPr>
                    <a:spLocks/>
                  </p:cNvSpPr>
                  <p:nvPr/>
                </p:nvSpPr>
                <p:spPr bwMode="auto">
                  <a:xfrm>
                    <a:off x="1207" y="3070"/>
                    <a:ext cx="79"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69" name="Freeform 157"/>
                  <p:cNvSpPr>
                    <a:spLocks/>
                  </p:cNvSpPr>
                  <p:nvPr/>
                </p:nvSpPr>
                <p:spPr bwMode="auto">
                  <a:xfrm>
                    <a:off x="1283" y="3070"/>
                    <a:ext cx="183"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43" name="Freeform 158"/>
                <p:cNvSpPr>
                  <a:spLocks/>
                </p:cNvSpPr>
                <p:nvPr/>
              </p:nvSpPr>
              <p:spPr bwMode="auto">
                <a:xfrm>
                  <a:off x="3218936" y="4326193"/>
                  <a:ext cx="456297"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84" name="Group 159"/>
                <p:cNvGrpSpPr>
                  <a:grpSpLocks/>
                </p:cNvGrpSpPr>
                <p:nvPr/>
              </p:nvGrpSpPr>
              <p:grpSpPr bwMode="auto">
                <a:xfrm>
                  <a:off x="3304390" y="4353421"/>
                  <a:ext cx="282577" cy="68262"/>
                  <a:chOff x="1209" y="3072"/>
                  <a:chExt cx="257" cy="74"/>
                </a:xfrm>
              </p:grpSpPr>
              <p:sp>
                <p:nvSpPr>
                  <p:cNvPr id="366" name="Freeform 160"/>
                  <p:cNvSpPr>
                    <a:spLocks/>
                  </p:cNvSpPr>
                  <p:nvPr/>
                </p:nvSpPr>
                <p:spPr bwMode="auto">
                  <a:xfrm>
                    <a:off x="1209" y="3070"/>
                    <a:ext cx="77"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67" name="Freeform 161"/>
                  <p:cNvSpPr>
                    <a:spLocks/>
                  </p:cNvSpPr>
                  <p:nvPr/>
                </p:nvSpPr>
                <p:spPr bwMode="auto">
                  <a:xfrm>
                    <a:off x="1284" y="3070"/>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45" name="Freeform 162"/>
                <p:cNvSpPr>
                  <a:spLocks/>
                </p:cNvSpPr>
                <p:nvPr/>
              </p:nvSpPr>
              <p:spPr bwMode="auto">
                <a:xfrm>
                  <a:off x="3623036" y="4326193"/>
                  <a:ext cx="459664"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86" name="Group 163"/>
                <p:cNvGrpSpPr>
                  <a:grpSpLocks/>
                </p:cNvGrpSpPr>
                <p:nvPr/>
              </p:nvGrpSpPr>
              <p:grpSpPr bwMode="auto">
                <a:xfrm>
                  <a:off x="3710790" y="4353421"/>
                  <a:ext cx="282577" cy="68262"/>
                  <a:chOff x="1209" y="3072"/>
                  <a:chExt cx="257" cy="74"/>
                </a:xfrm>
              </p:grpSpPr>
              <p:sp>
                <p:nvSpPr>
                  <p:cNvPr id="364" name="Freeform 164"/>
                  <p:cNvSpPr>
                    <a:spLocks/>
                  </p:cNvSpPr>
                  <p:nvPr/>
                </p:nvSpPr>
                <p:spPr bwMode="auto">
                  <a:xfrm>
                    <a:off x="1209" y="3070"/>
                    <a:ext cx="77"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65" name="Freeform 165"/>
                  <p:cNvSpPr>
                    <a:spLocks/>
                  </p:cNvSpPr>
                  <p:nvPr/>
                </p:nvSpPr>
                <p:spPr bwMode="auto">
                  <a:xfrm>
                    <a:off x="1284" y="3070"/>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47" name="Freeform 166"/>
                <p:cNvSpPr>
                  <a:spLocks/>
                </p:cNvSpPr>
                <p:nvPr/>
              </p:nvSpPr>
              <p:spPr bwMode="auto">
                <a:xfrm>
                  <a:off x="4030504" y="4326193"/>
                  <a:ext cx="456297"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88" name="Group 167"/>
                <p:cNvGrpSpPr>
                  <a:grpSpLocks/>
                </p:cNvGrpSpPr>
                <p:nvPr/>
              </p:nvGrpSpPr>
              <p:grpSpPr bwMode="auto">
                <a:xfrm>
                  <a:off x="4117190" y="4353421"/>
                  <a:ext cx="282577" cy="68262"/>
                  <a:chOff x="1209" y="3072"/>
                  <a:chExt cx="257" cy="74"/>
                </a:xfrm>
              </p:grpSpPr>
              <p:sp>
                <p:nvSpPr>
                  <p:cNvPr id="362" name="Freeform 168"/>
                  <p:cNvSpPr>
                    <a:spLocks/>
                  </p:cNvSpPr>
                  <p:nvPr/>
                </p:nvSpPr>
                <p:spPr bwMode="auto">
                  <a:xfrm>
                    <a:off x="1207" y="3070"/>
                    <a:ext cx="78"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63" name="Freeform 169"/>
                  <p:cNvSpPr>
                    <a:spLocks/>
                  </p:cNvSpPr>
                  <p:nvPr/>
                </p:nvSpPr>
                <p:spPr bwMode="auto">
                  <a:xfrm>
                    <a:off x="1282" y="3070"/>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49" name="Freeform 170"/>
                <p:cNvSpPr>
                  <a:spLocks/>
                </p:cNvSpPr>
                <p:nvPr/>
              </p:nvSpPr>
              <p:spPr bwMode="auto">
                <a:xfrm>
                  <a:off x="4436288" y="4326193"/>
                  <a:ext cx="457980" cy="124701"/>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90" name="Group 171"/>
                <p:cNvGrpSpPr>
                  <a:grpSpLocks/>
                </p:cNvGrpSpPr>
                <p:nvPr/>
              </p:nvGrpSpPr>
              <p:grpSpPr bwMode="auto">
                <a:xfrm>
                  <a:off x="4521994" y="4353421"/>
                  <a:ext cx="284162" cy="68262"/>
                  <a:chOff x="1209" y="3072"/>
                  <a:chExt cx="257" cy="74"/>
                </a:xfrm>
              </p:grpSpPr>
              <p:sp>
                <p:nvSpPr>
                  <p:cNvPr id="360" name="Freeform 172"/>
                  <p:cNvSpPr>
                    <a:spLocks/>
                  </p:cNvSpPr>
                  <p:nvPr/>
                </p:nvSpPr>
                <p:spPr bwMode="auto">
                  <a:xfrm>
                    <a:off x="1209" y="3070"/>
                    <a:ext cx="78"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61" name="Freeform 173"/>
                  <p:cNvSpPr>
                    <a:spLocks/>
                  </p:cNvSpPr>
                  <p:nvPr/>
                </p:nvSpPr>
                <p:spPr bwMode="auto">
                  <a:xfrm>
                    <a:off x="1284" y="3070"/>
                    <a:ext cx="184"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51" name="Rectangle 174"/>
                <p:cNvSpPr>
                  <a:spLocks noChangeArrowheads="1"/>
                </p:cNvSpPr>
                <p:nvPr/>
              </p:nvSpPr>
              <p:spPr bwMode="auto">
                <a:xfrm>
                  <a:off x="1006489" y="4507901"/>
                  <a:ext cx="3571234" cy="361634"/>
                </a:xfrm>
                <a:prstGeom prst="rect">
                  <a:avLst/>
                </a:prstGeom>
                <a:noFill/>
                <a:ln w="9525">
                  <a:noFill/>
                  <a:miter lim="800000"/>
                  <a:headEnd/>
                  <a:tailEnd/>
                </a:ln>
                <a:effectLst/>
              </p:spPr>
              <p:txBody>
                <a:bodyPr wrap="none" anchor="ctr"/>
                <a:lstStyle/>
                <a:p>
                  <a:pPr fontAlgn="auto">
                    <a:spcBef>
                      <a:spcPts val="0"/>
                    </a:spcBef>
                    <a:spcAft>
                      <a:spcPts val="0"/>
                    </a:spcAft>
                    <a:defRPr/>
                  </a:pPr>
                  <a:r>
                    <a:rPr lang="en-US" altLang="zh-CN" sz="2400" b="1" kern="0" dirty="0">
                      <a:solidFill>
                        <a:srgbClr val="FFFFFF"/>
                      </a:solidFill>
                      <a:latin typeface="黑体" pitchFamily="2" charset="-122"/>
                    </a:rPr>
                    <a:t>      </a:t>
                  </a:r>
                  <a:r>
                    <a:rPr lang="zh-CN" altLang="en-US" b="1" kern="0" dirty="0">
                      <a:solidFill>
                        <a:srgbClr val="FFFFFF"/>
                      </a:solidFill>
                      <a:latin typeface="黑体" pitchFamily="2" charset="-122"/>
                    </a:rPr>
                    <a:t>金蝶 </a:t>
                  </a:r>
                  <a:r>
                    <a:rPr lang="en-US" altLang="zh-CN" b="1" kern="0" dirty="0">
                      <a:solidFill>
                        <a:srgbClr val="FFFFFF"/>
                      </a:solidFill>
                      <a:latin typeface="黑体" pitchFamily="2" charset="-122"/>
                    </a:rPr>
                    <a:t>K/3 Cloud</a:t>
                  </a:r>
                  <a:r>
                    <a:rPr lang="zh-CN" altLang="en-US" b="1" kern="0" dirty="0">
                      <a:solidFill>
                        <a:srgbClr val="FFFFFF"/>
                      </a:solidFill>
                      <a:latin typeface="黑体" pitchFamily="2" charset="-122"/>
                    </a:rPr>
                    <a:t> 汽配行业产品</a:t>
                  </a:r>
                </a:p>
              </p:txBody>
            </p:sp>
            <p:sp>
              <p:nvSpPr>
                <p:cNvPr id="352" name="Freeform 184"/>
                <p:cNvSpPr>
                  <a:spLocks/>
                </p:cNvSpPr>
                <p:nvPr/>
              </p:nvSpPr>
              <p:spPr bwMode="auto">
                <a:xfrm>
                  <a:off x="5193975" y="4342225"/>
                  <a:ext cx="457980" cy="126483"/>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93" name="Group 185"/>
                <p:cNvGrpSpPr>
                  <a:grpSpLocks/>
                </p:cNvGrpSpPr>
                <p:nvPr/>
              </p:nvGrpSpPr>
              <p:grpSpPr bwMode="auto">
                <a:xfrm>
                  <a:off x="5280654" y="4369958"/>
                  <a:ext cx="282577" cy="68263"/>
                  <a:chOff x="1209" y="3072"/>
                  <a:chExt cx="257" cy="74"/>
                </a:xfrm>
              </p:grpSpPr>
              <p:sp>
                <p:nvSpPr>
                  <p:cNvPr id="358" name="Freeform 186"/>
                  <p:cNvSpPr>
                    <a:spLocks/>
                  </p:cNvSpPr>
                  <p:nvPr/>
                </p:nvSpPr>
                <p:spPr bwMode="auto">
                  <a:xfrm>
                    <a:off x="1207" y="3071"/>
                    <a:ext cx="78" cy="75"/>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59" name="Freeform 187"/>
                  <p:cNvSpPr>
                    <a:spLocks/>
                  </p:cNvSpPr>
                  <p:nvPr/>
                </p:nvSpPr>
                <p:spPr bwMode="auto">
                  <a:xfrm>
                    <a:off x="1282" y="3071"/>
                    <a:ext cx="182" cy="75"/>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sp>
              <p:nvSpPr>
                <p:cNvPr id="354" name="Freeform 184"/>
                <p:cNvSpPr>
                  <a:spLocks/>
                </p:cNvSpPr>
                <p:nvPr/>
              </p:nvSpPr>
              <p:spPr bwMode="auto">
                <a:xfrm>
                  <a:off x="4818498" y="4336882"/>
                  <a:ext cx="457980" cy="126482"/>
                </a:xfrm>
                <a:custGeom>
                  <a:avLst/>
                  <a:gdLst/>
                  <a:ahLst/>
                  <a:cxnLst>
                    <a:cxn ang="0">
                      <a:pos x="0" y="177"/>
                    </a:cxn>
                    <a:cxn ang="0">
                      <a:pos x="177" y="0"/>
                    </a:cxn>
                    <a:cxn ang="0">
                      <a:pos x="514" y="0"/>
                    </a:cxn>
                    <a:cxn ang="0">
                      <a:pos x="336" y="177"/>
                    </a:cxn>
                    <a:cxn ang="0">
                      <a:pos x="0" y="177"/>
                    </a:cxn>
                  </a:cxnLst>
                  <a:rect l="0" t="0" r="r" b="b"/>
                  <a:pathLst>
                    <a:path w="515" h="178">
                      <a:moveTo>
                        <a:pt x="0" y="177"/>
                      </a:moveTo>
                      <a:lnTo>
                        <a:pt x="177" y="0"/>
                      </a:lnTo>
                      <a:lnTo>
                        <a:pt x="514" y="0"/>
                      </a:lnTo>
                      <a:lnTo>
                        <a:pt x="336" y="177"/>
                      </a:lnTo>
                      <a:lnTo>
                        <a:pt x="0" y="177"/>
                      </a:lnTo>
                    </a:path>
                  </a:pathLst>
                </a:custGeom>
                <a:gradFill rotWithShape="0">
                  <a:gsLst>
                    <a:gs pos="0">
                      <a:srgbClr val="DDDDDD"/>
                    </a:gs>
                    <a:gs pos="100000">
                      <a:srgbClr val="C0C0C0"/>
                    </a:gs>
                  </a:gsLst>
                  <a:lin ang="5400000" scaled="1"/>
                </a:gradFill>
                <a:ln w="3175" cap="flat" cmpd="sng">
                  <a:solidFill>
                    <a:srgbClr val="C0C0C0"/>
                  </a:solidFill>
                  <a:prstDash val="solid"/>
                  <a:round/>
                  <a:headEnd type="none" w="med" len="med"/>
                  <a:tailEnd type="none" w="med" len="med"/>
                </a:ln>
                <a:effectLst>
                  <a:outerShdw algn="ctr" rotWithShape="0">
                    <a:srgbClr val="000000"/>
                  </a:outerShdw>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4395" name="Group 185"/>
                <p:cNvGrpSpPr>
                  <a:grpSpLocks/>
                </p:cNvGrpSpPr>
                <p:nvPr/>
              </p:nvGrpSpPr>
              <p:grpSpPr bwMode="auto">
                <a:xfrm>
                  <a:off x="4905309" y="4365104"/>
                  <a:ext cx="282577" cy="68263"/>
                  <a:chOff x="1209" y="3072"/>
                  <a:chExt cx="257" cy="74"/>
                </a:xfrm>
              </p:grpSpPr>
              <p:sp>
                <p:nvSpPr>
                  <p:cNvPr id="356" name="Freeform 186"/>
                  <p:cNvSpPr>
                    <a:spLocks/>
                  </p:cNvSpPr>
                  <p:nvPr/>
                </p:nvSpPr>
                <p:spPr bwMode="auto">
                  <a:xfrm>
                    <a:off x="1211" y="3070"/>
                    <a:ext cx="77" cy="70"/>
                  </a:xfrm>
                  <a:custGeom>
                    <a:avLst/>
                    <a:gdLst/>
                    <a:ahLst/>
                    <a:cxnLst>
                      <a:cxn ang="0">
                        <a:pos x="75" y="0"/>
                      </a:cxn>
                      <a:cxn ang="0">
                        <a:pos x="0" y="75"/>
                      </a:cxn>
                      <a:cxn ang="0">
                        <a:pos x="75" y="75"/>
                      </a:cxn>
                      <a:cxn ang="0">
                        <a:pos x="75" y="0"/>
                      </a:cxn>
                    </a:cxnLst>
                    <a:rect l="0" t="0" r="r" b="b"/>
                    <a:pathLst>
                      <a:path w="76" h="76">
                        <a:moveTo>
                          <a:pt x="75" y="0"/>
                        </a:moveTo>
                        <a:lnTo>
                          <a:pt x="0" y="75"/>
                        </a:lnTo>
                        <a:lnTo>
                          <a:pt x="75" y="75"/>
                        </a:lnTo>
                        <a:lnTo>
                          <a:pt x="75" y="0"/>
                        </a:lnTo>
                      </a:path>
                    </a:pathLst>
                  </a:custGeom>
                  <a:solidFill>
                    <a:srgbClr val="777777"/>
                  </a:soli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sp>
                <p:nvSpPr>
                  <p:cNvPr id="357" name="Freeform 187"/>
                  <p:cNvSpPr>
                    <a:spLocks/>
                  </p:cNvSpPr>
                  <p:nvPr/>
                </p:nvSpPr>
                <p:spPr bwMode="auto">
                  <a:xfrm>
                    <a:off x="1285" y="3070"/>
                    <a:ext cx="181" cy="70"/>
                  </a:xfrm>
                  <a:custGeom>
                    <a:avLst/>
                    <a:gdLst/>
                    <a:ahLst/>
                    <a:cxnLst>
                      <a:cxn ang="0">
                        <a:pos x="0" y="0"/>
                      </a:cxn>
                      <a:cxn ang="0">
                        <a:pos x="0" y="75"/>
                      </a:cxn>
                      <a:cxn ang="0">
                        <a:pos x="100" y="75"/>
                      </a:cxn>
                      <a:cxn ang="0">
                        <a:pos x="177" y="0"/>
                      </a:cxn>
                      <a:cxn ang="0">
                        <a:pos x="0" y="0"/>
                      </a:cxn>
                    </a:cxnLst>
                    <a:rect l="0" t="0" r="r" b="b"/>
                    <a:pathLst>
                      <a:path w="178" h="76">
                        <a:moveTo>
                          <a:pt x="0" y="0"/>
                        </a:moveTo>
                        <a:lnTo>
                          <a:pt x="0" y="75"/>
                        </a:lnTo>
                        <a:lnTo>
                          <a:pt x="100" y="75"/>
                        </a:lnTo>
                        <a:lnTo>
                          <a:pt x="177" y="0"/>
                        </a:lnTo>
                        <a:lnTo>
                          <a:pt x="0" y="0"/>
                        </a:lnTo>
                      </a:path>
                    </a:pathLst>
                  </a:custGeom>
                  <a:gradFill rotWithShape="1">
                    <a:gsLst>
                      <a:gs pos="0">
                        <a:srgbClr val="B2B2B2"/>
                      </a:gs>
                      <a:gs pos="100000">
                        <a:srgbClr val="858585"/>
                      </a:gs>
                    </a:gsLst>
                    <a:lin ang="5400000" scaled="1"/>
                  </a:gradFill>
                  <a:ln w="9525" cap="rnd">
                    <a:noFill/>
                    <a:round/>
                    <a:headEnd/>
                    <a:tailEnd/>
                  </a:ln>
                  <a:effectLst/>
                </p:spPr>
                <p:txBody>
                  <a:bodyPr/>
                  <a:lstStyle/>
                  <a:p>
                    <a:pPr fontAlgn="auto">
                      <a:spcBef>
                        <a:spcPts val="0"/>
                      </a:spcBef>
                      <a:spcAft>
                        <a:spcPts val="0"/>
                      </a:spcAft>
                      <a:defRPr/>
                    </a:pPr>
                    <a:endParaRPr lang="zh-CN" altLang="en-US" kern="0">
                      <a:solidFill>
                        <a:sysClr val="windowText" lastClr="000000"/>
                      </a:solidFill>
                    </a:endParaRPr>
                  </a:p>
                </p:txBody>
              </p:sp>
            </p:grpSp>
          </p:grpSp>
          <p:sp>
            <p:nvSpPr>
              <p:cNvPr id="14375" name="矩形 386"/>
              <p:cNvSpPr>
                <a:spLocks noChangeArrowheads="1"/>
              </p:cNvSpPr>
              <p:nvPr/>
            </p:nvSpPr>
            <p:spPr bwMode="auto">
              <a:xfrm>
                <a:off x="5550010" y="3741242"/>
                <a:ext cx="2298164" cy="45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8775"/>
                <a:r>
                  <a:rPr lang="zh-CN" altLang="en-US" sz="1600" b="1" i="1">
                    <a:solidFill>
                      <a:srgbClr val="7030A0"/>
                    </a:solidFill>
                  </a:rPr>
                  <a:t>开放的模型接口</a:t>
                </a:r>
                <a:endParaRPr lang="en-US" altLang="zh-CN" sz="1600" b="1" i="1">
                  <a:solidFill>
                    <a:srgbClr val="7030A0"/>
                  </a:solidFill>
                </a:endParaRPr>
              </a:p>
            </p:txBody>
          </p:sp>
        </p:grpSp>
      </p:grpSp>
      <p:grpSp>
        <p:nvGrpSpPr>
          <p:cNvPr id="210" name="组合 264"/>
          <p:cNvGrpSpPr>
            <a:grpSpLocks/>
          </p:cNvGrpSpPr>
          <p:nvPr/>
        </p:nvGrpSpPr>
        <p:grpSpPr bwMode="auto">
          <a:xfrm>
            <a:off x="228600" y="571500"/>
            <a:ext cx="4267200" cy="1132285"/>
            <a:chOff x="228600" y="762000"/>
            <a:chExt cx="4267201" cy="1509695"/>
          </a:xfrm>
        </p:grpSpPr>
        <p:grpSp>
          <p:nvGrpSpPr>
            <p:cNvPr id="14360" name="组合 199"/>
            <p:cNvGrpSpPr>
              <a:grpSpLocks/>
            </p:cNvGrpSpPr>
            <p:nvPr/>
          </p:nvGrpSpPr>
          <p:grpSpPr bwMode="auto">
            <a:xfrm>
              <a:off x="228600" y="762000"/>
              <a:ext cx="4267201" cy="1204591"/>
              <a:chOff x="228600" y="762000"/>
              <a:chExt cx="4267201" cy="1204591"/>
            </a:xfrm>
          </p:grpSpPr>
          <p:pic>
            <p:nvPicPr>
              <p:cNvPr id="1436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823" y="981075"/>
                <a:ext cx="102625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5" descr="http://www.sjbijia.com/upfile/ProductPic/19/ce7269be9228b2c4ee46f0b04f5891bd3711ba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835025"/>
                <a:ext cx="1501089" cy="94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2" descr="http://img.hqbpc.com/pro/2011/04/1507050204393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914400"/>
                <a:ext cx="944071"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1800" y="908050"/>
                <a:ext cx="360779"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6" name="矩形 396"/>
              <p:cNvSpPr>
                <a:spLocks noChangeArrowheads="1"/>
              </p:cNvSpPr>
              <p:nvPr/>
            </p:nvSpPr>
            <p:spPr bwMode="auto">
              <a:xfrm>
                <a:off x="746931" y="1636058"/>
                <a:ext cx="447558" cy="32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000" b="1"/>
                  <a:t>Ipad</a:t>
                </a:r>
                <a:endParaRPr lang="zh-CN" altLang="en-US" sz="1000" b="1"/>
              </a:p>
            </p:txBody>
          </p:sp>
          <p:sp>
            <p:nvSpPr>
              <p:cNvPr id="14367" name="矩形 397"/>
              <p:cNvSpPr>
                <a:spLocks noChangeArrowheads="1"/>
              </p:cNvSpPr>
              <p:nvPr/>
            </p:nvSpPr>
            <p:spPr bwMode="auto">
              <a:xfrm>
                <a:off x="3581400" y="1636058"/>
                <a:ext cx="604653" cy="32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000" b="1"/>
                  <a:t>Iphone</a:t>
                </a:r>
                <a:endParaRPr lang="zh-CN" altLang="en-US" sz="1000" b="1"/>
              </a:p>
            </p:txBody>
          </p:sp>
          <p:sp>
            <p:nvSpPr>
              <p:cNvPr id="14368" name="矩形 398"/>
              <p:cNvSpPr>
                <a:spLocks noChangeArrowheads="1"/>
              </p:cNvSpPr>
              <p:nvPr/>
            </p:nvSpPr>
            <p:spPr bwMode="auto">
              <a:xfrm>
                <a:off x="1606824" y="1633180"/>
                <a:ext cx="939681" cy="32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000" b="1"/>
                  <a:t>Android</a:t>
                </a:r>
                <a:r>
                  <a:rPr lang="zh-CN" altLang="en-US" sz="1000" b="1"/>
                  <a:t> </a:t>
                </a:r>
                <a:r>
                  <a:rPr lang="en-US" altLang="zh-CN" sz="1000" b="1"/>
                  <a:t>pad</a:t>
                </a:r>
                <a:endParaRPr lang="zh-CN" altLang="en-US" sz="1000" b="1"/>
              </a:p>
            </p:txBody>
          </p:sp>
          <p:sp>
            <p:nvSpPr>
              <p:cNvPr id="14369" name="矩形 399"/>
              <p:cNvSpPr>
                <a:spLocks noChangeArrowheads="1"/>
              </p:cNvSpPr>
              <p:nvPr/>
            </p:nvSpPr>
            <p:spPr bwMode="auto">
              <a:xfrm>
                <a:off x="2590800" y="1638300"/>
                <a:ext cx="1096775" cy="32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000" b="1"/>
                  <a:t>Android</a:t>
                </a:r>
                <a:r>
                  <a:rPr lang="zh-CN" altLang="en-US" sz="1000" b="1"/>
                  <a:t> </a:t>
                </a:r>
                <a:r>
                  <a:rPr lang="en-US" altLang="zh-CN" sz="1000" b="1"/>
                  <a:t>phone</a:t>
                </a:r>
                <a:endParaRPr lang="zh-CN" altLang="en-US" sz="1000" b="1"/>
              </a:p>
            </p:txBody>
          </p:sp>
          <p:sp>
            <p:nvSpPr>
              <p:cNvPr id="401" name="矩形 400"/>
              <p:cNvSpPr/>
              <p:nvPr/>
            </p:nvSpPr>
            <p:spPr>
              <a:xfrm>
                <a:off x="228600" y="762000"/>
                <a:ext cx="4267201" cy="11540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71" name="矩形 402"/>
              <p:cNvSpPr>
                <a:spLocks noChangeArrowheads="1"/>
              </p:cNvSpPr>
              <p:nvPr/>
            </p:nvSpPr>
            <p:spPr bwMode="auto">
              <a:xfrm>
                <a:off x="700635" y="762000"/>
                <a:ext cx="1114408" cy="4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FF0000"/>
                    </a:solidFill>
                  </a:rPr>
                  <a:t>移动终端</a:t>
                </a:r>
              </a:p>
            </p:txBody>
          </p:sp>
        </p:grpSp>
        <p:pic>
          <p:nvPicPr>
            <p:cNvPr id="1436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52" y="1844824"/>
              <a:ext cx="538427" cy="42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组合 265"/>
          <p:cNvGrpSpPr>
            <a:grpSpLocks/>
          </p:cNvGrpSpPr>
          <p:nvPr/>
        </p:nvGrpSpPr>
        <p:grpSpPr bwMode="auto">
          <a:xfrm>
            <a:off x="4648200" y="519113"/>
            <a:ext cx="2708212" cy="1184672"/>
            <a:chOff x="4648200" y="691662"/>
            <a:chExt cx="2707677" cy="1580033"/>
          </a:xfrm>
        </p:grpSpPr>
        <p:grpSp>
          <p:nvGrpSpPr>
            <p:cNvPr id="14354" name="组合 259"/>
            <p:cNvGrpSpPr>
              <a:grpSpLocks/>
            </p:cNvGrpSpPr>
            <p:nvPr/>
          </p:nvGrpSpPr>
          <p:grpSpPr bwMode="auto">
            <a:xfrm>
              <a:off x="4648200" y="691662"/>
              <a:ext cx="2707677" cy="1238738"/>
              <a:chOff x="4648200" y="691662"/>
              <a:chExt cx="2707677" cy="1238738"/>
            </a:xfrm>
          </p:grpSpPr>
          <p:pic>
            <p:nvPicPr>
              <p:cNvPr id="14356" name="Picture 2" descr="http://img5.pcpop.com/ProductImages/Original/4/4145/0041456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0212" y="908050"/>
                <a:ext cx="141541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4" descr="http://img5.pcpop.com/ProductImages/Original/3/3445/00344540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37767" y="1052735"/>
                <a:ext cx="1056804" cy="80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矩形 401"/>
              <p:cNvSpPr/>
              <p:nvPr/>
            </p:nvSpPr>
            <p:spPr>
              <a:xfrm>
                <a:off x="4648200" y="761533"/>
                <a:ext cx="2602986" cy="115445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59" name="矩形 403"/>
              <p:cNvSpPr>
                <a:spLocks noChangeArrowheads="1"/>
              </p:cNvSpPr>
              <p:nvPr/>
            </p:nvSpPr>
            <p:spPr bwMode="auto">
              <a:xfrm>
                <a:off x="4881008" y="691662"/>
                <a:ext cx="2474869" cy="45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b="1">
                    <a:solidFill>
                      <a:srgbClr val="002060"/>
                    </a:solidFill>
                  </a:rPr>
                  <a:t>桌面终端（</a:t>
                </a:r>
                <a:r>
                  <a:rPr lang="en-US" altLang="zh-CN" sz="1600" b="1">
                    <a:solidFill>
                      <a:srgbClr val="002060"/>
                    </a:solidFill>
                  </a:rPr>
                  <a:t>GUI</a:t>
                </a:r>
                <a:r>
                  <a:rPr lang="zh-CN" altLang="en-US" sz="1600" b="1">
                    <a:solidFill>
                      <a:srgbClr val="002060"/>
                    </a:solidFill>
                  </a:rPr>
                  <a:t>和</a:t>
                </a:r>
                <a:r>
                  <a:rPr lang="en-US" altLang="zh-CN" sz="1600" b="1">
                    <a:solidFill>
                      <a:srgbClr val="002060"/>
                    </a:solidFill>
                  </a:rPr>
                  <a:t>WEB</a:t>
                </a:r>
                <a:r>
                  <a:rPr lang="zh-CN" altLang="en-US" sz="1600" b="1">
                    <a:solidFill>
                      <a:srgbClr val="002060"/>
                    </a:solidFill>
                  </a:rPr>
                  <a:t>）</a:t>
                </a:r>
              </a:p>
            </p:txBody>
          </p:sp>
        </p:grpSp>
        <p:pic>
          <p:nvPicPr>
            <p:cNvPr id="1435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128" y="1844824"/>
              <a:ext cx="538427" cy="42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组合 266"/>
          <p:cNvGrpSpPr>
            <a:grpSpLocks/>
          </p:cNvGrpSpPr>
          <p:nvPr/>
        </p:nvGrpSpPr>
        <p:grpSpPr bwMode="auto">
          <a:xfrm>
            <a:off x="7543800" y="571500"/>
            <a:ext cx="1371600" cy="1132285"/>
            <a:chOff x="7543800" y="762000"/>
            <a:chExt cx="1371600" cy="1509695"/>
          </a:xfrm>
        </p:grpSpPr>
        <p:grpSp>
          <p:nvGrpSpPr>
            <p:cNvPr id="14349" name="组合 260"/>
            <p:cNvGrpSpPr>
              <a:grpSpLocks/>
            </p:cNvGrpSpPr>
            <p:nvPr/>
          </p:nvGrpSpPr>
          <p:grpSpPr bwMode="auto">
            <a:xfrm>
              <a:off x="7543800" y="762000"/>
              <a:ext cx="1371600" cy="1154099"/>
              <a:chOff x="7543800" y="762000"/>
              <a:chExt cx="1371600" cy="1154099"/>
            </a:xfrm>
          </p:grpSpPr>
          <p:pic>
            <p:nvPicPr>
              <p:cNvPr id="1435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976911"/>
                <a:ext cx="1066800" cy="86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矩形 404"/>
              <p:cNvSpPr>
                <a:spLocks noChangeArrowheads="1"/>
              </p:cNvSpPr>
              <p:nvPr/>
            </p:nvSpPr>
            <p:spPr bwMode="auto">
              <a:xfrm>
                <a:off x="7696200" y="762000"/>
                <a:ext cx="1195754" cy="41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a:solidFill>
                      <a:srgbClr val="00B050"/>
                    </a:solidFill>
                  </a:rPr>
                  <a:t>手持终端</a:t>
                </a:r>
              </a:p>
            </p:txBody>
          </p:sp>
          <p:sp>
            <p:nvSpPr>
              <p:cNvPr id="406" name="矩形 405"/>
              <p:cNvSpPr/>
              <p:nvPr/>
            </p:nvSpPr>
            <p:spPr>
              <a:xfrm>
                <a:off x="7543800" y="762000"/>
                <a:ext cx="1371600" cy="11540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43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368" y="1844824"/>
              <a:ext cx="538427" cy="42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3" name="矩形 202"/>
          <p:cNvSpPr/>
          <p:nvPr/>
        </p:nvSpPr>
        <p:spPr>
          <a:xfrm>
            <a:off x="0" y="4573191"/>
            <a:ext cx="9036050" cy="571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pPr>
            <a:r>
              <a:rPr lang="zh-CN" altLang="en-US" sz="1800" b="1" dirty="0">
                <a:solidFill>
                  <a:schemeClr val="bg1"/>
                </a:solidFill>
                <a:latin typeface="微软雅黑" pitchFamily="34" charset="-122"/>
                <a:ea typeface="微软雅黑" pitchFamily="34" charset="-122"/>
              </a:rPr>
              <a:t>开放的</a:t>
            </a:r>
            <a:r>
              <a:rPr lang="en-US" altLang="zh-CN" sz="1800" b="1" dirty="0">
                <a:solidFill>
                  <a:schemeClr val="bg1"/>
                </a:solidFill>
                <a:latin typeface="微软雅黑" pitchFamily="34" charset="-122"/>
                <a:ea typeface="微软雅黑" pitchFamily="34" charset="-122"/>
              </a:rPr>
              <a:t>ERP</a:t>
            </a:r>
            <a:r>
              <a:rPr lang="zh-CN" altLang="en-US" sz="1800" b="1" dirty="0">
                <a:solidFill>
                  <a:schemeClr val="bg1"/>
                </a:solidFill>
                <a:latin typeface="微软雅黑" pitchFamily="34" charset="-122"/>
                <a:ea typeface="微软雅黑" pitchFamily="34" charset="-122"/>
              </a:rPr>
              <a:t>生态链</a:t>
            </a:r>
            <a:r>
              <a:rPr lang="en-US" altLang="zh-CN" sz="1800" b="1" dirty="0">
                <a:solidFill>
                  <a:schemeClr val="bg1"/>
                </a:solidFill>
                <a:latin typeface="微软雅黑" pitchFamily="34" charset="-122"/>
                <a:ea typeface="微软雅黑" pitchFamily="34" charset="-122"/>
              </a:rPr>
              <a:t>N</a:t>
            </a:r>
            <a:r>
              <a:rPr lang="zh-CN" altLang="en-US" sz="1800" b="1" dirty="0">
                <a:solidFill>
                  <a:schemeClr val="bg1"/>
                </a:solidFill>
                <a:latin typeface="微软雅黑" pitchFamily="34" charset="-122"/>
                <a:ea typeface="微软雅黑" pitchFamily="34" charset="-122"/>
              </a:rPr>
              <a:t>层差量化开发模型，实现标准、行业、伙伴、客户定制开发成果的隔离及特性应用组合。</a:t>
            </a:r>
          </a:p>
        </p:txBody>
      </p:sp>
    </p:spTree>
    <p:extLst>
      <p:ext uri="{BB962C8B-B14F-4D97-AF65-F5344CB8AC3E}">
        <p14:creationId xmlns:p14="http://schemas.microsoft.com/office/powerpoint/2010/main" val="35400177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anim calcmode="lin" valueType="num">
                                      <p:cBhvr additive="base">
                                        <p:cTn id="12" dur="500" fill="hold"/>
                                        <p:tgtEl>
                                          <p:spTgt spid="197"/>
                                        </p:tgtEl>
                                        <p:attrNameLst>
                                          <p:attrName>ppt_x</p:attrName>
                                        </p:attrNameLst>
                                      </p:cBhvr>
                                      <p:tavLst>
                                        <p:tav tm="0">
                                          <p:val>
                                            <p:strVal val="#ppt_x"/>
                                          </p:val>
                                        </p:tav>
                                        <p:tav tm="100000">
                                          <p:val>
                                            <p:strVal val="#ppt_x"/>
                                          </p:val>
                                        </p:tav>
                                      </p:tavLst>
                                    </p:anim>
                                    <p:anim calcmode="lin" valueType="num">
                                      <p:cBhvr additive="base">
                                        <p:cTn id="13"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par>
                          <p:cTn id="28" fill="hold">
                            <p:stCondLst>
                              <p:cond delay="1000"/>
                            </p:stCondLst>
                            <p:childTnLst>
                              <p:par>
                                <p:cTn id="29" presetID="5" presetClass="entr" presetSubtype="10" fill="hold" nodeType="after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checkerboard(across)">
                                      <p:cBhvr>
                                        <p:cTn id="31" dur="500"/>
                                        <p:tgtEl>
                                          <p:spTgt spid="210"/>
                                        </p:tgtEl>
                                      </p:cBhvr>
                                    </p:animEffect>
                                  </p:childTnLst>
                                </p:cTn>
                              </p:par>
                              <p:par>
                                <p:cTn id="32" presetID="5" presetClass="entr" presetSubtype="1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checkerboard(across)">
                                      <p:cBhvr>
                                        <p:cTn id="34" dur="500"/>
                                        <p:tgtEl>
                                          <p:spTgt spid="212"/>
                                        </p:tgtEl>
                                      </p:cBhvr>
                                    </p:animEffect>
                                  </p:childTnLst>
                                </p:cTn>
                              </p:par>
                              <p:par>
                                <p:cTn id="35" presetID="5" presetClass="entr" presetSubtype="1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checkerboard(across)">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1000"/>
                                        <p:tgtEl>
                                          <p:spTgt spid="203"/>
                                        </p:tgtEl>
                                      </p:cBhvr>
                                    </p:animEffect>
                                    <p:anim calcmode="lin" valueType="num">
                                      <p:cBhvr>
                                        <p:cTn id="43" dur="1000" fill="hold"/>
                                        <p:tgtEl>
                                          <p:spTgt spid="203"/>
                                        </p:tgtEl>
                                        <p:attrNameLst>
                                          <p:attrName>ppt_x</p:attrName>
                                        </p:attrNameLst>
                                      </p:cBhvr>
                                      <p:tavLst>
                                        <p:tav tm="0">
                                          <p:val>
                                            <p:strVal val="#ppt_x"/>
                                          </p:val>
                                        </p:tav>
                                        <p:tav tm="100000">
                                          <p:val>
                                            <p:strVal val="#ppt_x"/>
                                          </p:val>
                                        </p:tav>
                                      </p:tavLst>
                                    </p:anim>
                                    <p:anim calcmode="lin" valueType="num">
                                      <p:cBhvr>
                                        <p:cTn id="44"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395288" y="0"/>
            <a:ext cx="6697662" cy="465535"/>
          </a:xfrm>
        </p:spPr>
        <p:txBody>
          <a:bodyPr>
            <a:normAutofit/>
          </a:bodyPr>
          <a:lstStyle/>
          <a:p>
            <a:r>
              <a:rPr lang="en-US" altLang="zh-CN" smtClean="0">
                <a:latin typeface="微软雅黑" pitchFamily="34" charset="-122"/>
                <a:ea typeface="微软雅黑" pitchFamily="34" charset="-122"/>
              </a:rPr>
              <a:t>K/3 Cloud</a:t>
            </a:r>
            <a:r>
              <a:rPr smtClean="0">
                <a:latin typeface="微软雅黑" pitchFamily="34" charset="-122"/>
                <a:ea typeface="微软雅黑" pitchFamily="34" charset="-122"/>
              </a:rPr>
              <a:t>技术平台标准性</a:t>
            </a:r>
          </a:p>
        </p:txBody>
      </p:sp>
      <p:grpSp>
        <p:nvGrpSpPr>
          <p:cNvPr id="2" name="组合 10"/>
          <p:cNvGrpSpPr>
            <a:grpSpLocks/>
          </p:cNvGrpSpPr>
          <p:nvPr/>
        </p:nvGrpSpPr>
        <p:grpSpPr bwMode="auto">
          <a:xfrm>
            <a:off x="452438" y="706041"/>
            <a:ext cx="8004175" cy="3504009"/>
            <a:chOff x="107950" y="762000"/>
            <a:chExt cx="8748713" cy="5302250"/>
          </a:xfrm>
        </p:grpSpPr>
        <p:pic>
          <p:nvPicPr>
            <p:cNvPr id="1536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762000"/>
              <a:ext cx="7158038"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圆角矩形​​标注 4"/>
            <p:cNvSpPr>
              <a:spLocks noChangeArrowheads="1"/>
            </p:cNvSpPr>
            <p:nvPr/>
          </p:nvSpPr>
          <p:spPr bwMode="auto">
            <a:xfrm>
              <a:off x="107950" y="1700658"/>
              <a:ext cx="1476627" cy="467396"/>
            </a:xfrm>
            <a:prstGeom prst="wedgeRoundRectCallout">
              <a:avLst>
                <a:gd name="adj1" fmla="val 42458"/>
                <a:gd name="adj2" fmla="val 127352"/>
                <a:gd name="adj3" fmla="val 16667"/>
              </a:avLst>
            </a:prstGeom>
            <a:solidFill>
              <a:schemeClr val="tx1">
                <a:lumMod val="75000"/>
                <a:lumOff val="25000"/>
                <a:alpha val="28000"/>
              </a:scheme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业务元素库</a:t>
              </a:r>
            </a:p>
          </p:txBody>
        </p:sp>
        <p:sp>
          <p:nvSpPr>
            <p:cNvPr id="15367" name="圆角矩形​​标注 6"/>
            <p:cNvSpPr>
              <a:spLocks noChangeArrowheads="1"/>
            </p:cNvSpPr>
            <p:nvPr/>
          </p:nvSpPr>
          <p:spPr bwMode="auto">
            <a:xfrm>
              <a:off x="3059469" y="3212242"/>
              <a:ext cx="1478362" cy="467396"/>
            </a:xfrm>
            <a:prstGeom prst="wedgeRoundRectCallout">
              <a:avLst>
                <a:gd name="adj1" fmla="val 42458"/>
                <a:gd name="adj2" fmla="val 127352"/>
                <a:gd name="adj3" fmla="val 16667"/>
              </a:avLst>
            </a:prstGeom>
            <a:solidFill>
              <a:schemeClr val="tx1">
                <a:lumMod val="75000"/>
                <a:lumOff val="25000"/>
                <a:alpha val="28000"/>
              </a:scheme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ea typeface="微软雅黑" pitchFamily="34" charset="-122"/>
                </a:rPr>
                <a:t>业务操作库</a:t>
              </a:r>
            </a:p>
          </p:txBody>
        </p:sp>
        <p:sp>
          <p:nvSpPr>
            <p:cNvPr id="15368" name="圆角矩形​​标注 7"/>
            <p:cNvSpPr>
              <a:spLocks noChangeArrowheads="1"/>
            </p:cNvSpPr>
            <p:nvPr/>
          </p:nvSpPr>
          <p:spPr bwMode="auto">
            <a:xfrm>
              <a:off x="7380035" y="1990724"/>
              <a:ext cx="1476628" cy="467396"/>
            </a:xfrm>
            <a:prstGeom prst="wedgeRoundRectCallout">
              <a:avLst>
                <a:gd name="adj1" fmla="val -59963"/>
                <a:gd name="adj2" fmla="val 187125"/>
                <a:gd name="adj3" fmla="val 16667"/>
              </a:avLst>
            </a:prstGeom>
            <a:solidFill>
              <a:schemeClr val="tx1">
                <a:lumMod val="75000"/>
                <a:lumOff val="25000"/>
                <a:alpha val="28000"/>
              </a:scheme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ea typeface="微软雅黑" pitchFamily="34" charset="-122"/>
                </a:rPr>
                <a:t>业务模型及实例</a:t>
              </a:r>
            </a:p>
          </p:txBody>
        </p:sp>
        <p:pic>
          <p:nvPicPr>
            <p:cNvPr id="1536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75" y="3933825"/>
              <a:ext cx="27082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圆角矩形​​标注 9"/>
            <p:cNvSpPr>
              <a:spLocks noChangeArrowheads="1"/>
            </p:cNvSpPr>
            <p:nvPr/>
          </p:nvSpPr>
          <p:spPr bwMode="auto">
            <a:xfrm>
              <a:off x="4121391" y="4507626"/>
              <a:ext cx="1476628" cy="467396"/>
            </a:xfrm>
            <a:prstGeom prst="wedgeRoundRectCallout">
              <a:avLst>
                <a:gd name="adj1" fmla="val 42458"/>
                <a:gd name="adj2" fmla="val 127352"/>
                <a:gd name="adj3" fmla="val 16667"/>
              </a:avLst>
            </a:prstGeom>
            <a:solidFill>
              <a:schemeClr val="tx1">
                <a:lumMod val="75000"/>
                <a:lumOff val="25000"/>
                <a:alpha val="28000"/>
              </a:scheme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ea typeface="微软雅黑" pitchFamily="34" charset="-122"/>
                </a:rPr>
                <a:t>业务逻辑服务库</a:t>
              </a:r>
            </a:p>
          </p:txBody>
        </p:sp>
      </p:grpSp>
      <p:sp>
        <p:nvSpPr>
          <p:cNvPr id="13" name="Rectangle 52"/>
          <p:cNvSpPr>
            <a:spLocks noChangeArrowheads="1"/>
          </p:cNvSpPr>
          <p:nvPr/>
        </p:nvSpPr>
        <p:spPr bwMode="ltGray">
          <a:xfrm>
            <a:off x="0" y="4371950"/>
            <a:ext cx="9144000" cy="767705"/>
          </a:xfrm>
          <a:prstGeom prst="roundRect">
            <a:avLst>
              <a:gd name="adj" fmla="val 104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pPr>
            <a:r>
              <a:rPr lang="zh-CN" altLang="en-US" sz="1800" b="1" dirty="0">
                <a:solidFill>
                  <a:schemeClr val="bg1"/>
                </a:solidFill>
                <a:latin typeface="微软雅黑" pitchFamily="34" charset="-122"/>
                <a:ea typeface="微软雅黑" pitchFamily="34" charset="-122"/>
              </a:rPr>
              <a:t>独创的动态领域模型，抽象了</a:t>
            </a:r>
            <a:r>
              <a:rPr lang="en-US" altLang="zh-CN" sz="1800" b="1" dirty="0">
                <a:solidFill>
                  <a:schemeClr val="bg1"/>
                </a:solidFill>
                <a:latin typeface="微软雅黑" pitchFamily="34" charset="-122"/>
                <a:ea typeface="微软雅黑" pitchFamily="34" charset="-122"/>
              </a:rPr>
              <a:t>28</a:t>
            </a:r>
            <a:r>
              <a:rPr lang="zh-CN" altLang="en-US" sz="1800" b="1" dirty="0">
                <a:solidFill>
                  <a:schemeClr val="bg1"/>
                </a:solidFill>
                <a:latin typeface="微软雅黑" pitchFamily="34" charset="-122"/>
                <a:ea typeface="微软雅黑" pitchFamily="34" charset="-122"/>
              </a:rPr>
              <a:t>种标准</a:t>
            </a:r>
            <a:r>
              <a:rPr lang="en-US" altLang="zh-CN" sz="1800" b="1" dirty="0">
                <a:solidFill>
                  <a:schemeClr val="bg1"/>
                </a:solidFill>
                <a:latin typeface="微软雅黑" pitchFamily="34" charset="-122"/>
                <a:ea typeface="微软雅黑" pitchFamily="34" charset="-122"/>
              </a:rPr>
              <a:t>ERP</a:t>
            </a:r>
            <a:r>
              <a:rPr lang="zh-CN" altLang="en-US" sz="1800" b="1" dirty="0">
                <a:solidFill>
                  <a:schemeClr val="bg1"/>
                </a:solidFill>
                <a:latin typeface="微软雅黑" pitchFamily="34" charset="-122"/>
                <a:ea typeface="微软雅黑" pitchFamily="34" charset="-122"/>
              </a:rPr>
              <a:t>领域模型、</a:t>
            </a:r>
            <a:r>
              <a:rPr lang="en-US" altLang="zh-CN" sz="1800" b="1" dirty="0">
                <a:solidFill>
                  <a:schemeClr val="bg1"/>
                </a:solidFill>
                <a:latin typeface="微软雅黑" pitchFamily="34" charset="-122"/>
                <a:ea typeface="微软雅黑" pitchFamily="34" charset="-122"/>
              </a:rPr>
              <a:t>624</a:t>
            </a:r>
            <a:r>
              <a:rPr lang="zh-CN" altLang="en-US" sz="1800" b="1" dirty="0">
                <a:solidFill>
                  <a:schemeClr val="bg1"/>
                </a:solidFill>
                <a:latin typeface="微软雅黑" pitchFamily="34" charset="-122"/>
                <a:ea typeface="微软雅黑" pitchFamily="34" charset="-122"/>
              </a:rPr>
              <a:t>种模型元素、</a:t>
            </a:r>
            <a:r>
              <a:rPr lang="en-US" altLang="zh-CN" sz="1800" b="1" dirty="0">
                <a:solidFill>
                  <a:schemeClr val="bg1"/>
                </a:solidFill>
                <a:latin typeface="微软雅黑" pitchFamily="34" charset="-122"/>
                <a:ea typeface="微软雅黑" pitchFamily="34" charset="-122"/>
              </a:rPr>
              <a:t>12167</a:t>
            </a:r>
            <a:r>
              <a:rPr lang="zh-CN" altLang="en-US" sz="1800" b="1" dirty="0">
                <a:solidFill>
                  <a:schemeClr val="bg1"/>
                </a:solidFill>
                <a:latin typeface="微软雅黑" pitchFamily="34" charset="-122"/>
                <a:ea typeface="微软雅黑" pitchFamily="34" charset="-122"/>
              </a:rPr>
              <a:t>种模型元素属性组合，</a:t>
            </a:r>
            <a:r>
              <a:rPr lang="en-US" altLang="zh-CN" sz="1800" b="1" dirty="0">
                <a:solidFill>
                  <a:schemeClr val="bg1"/>
                </a:solidFill>
                <a:latin typeface="微软雅黑" pitchFamily="34" charset="-122"/>
                <a:ea typeface="微软雅黑" pitchFamily="34" charset="-122"/>
              </a:rPr>
              <a:t>133</a:t>
            </a:r>
            <a:r>
              <a:rPr lang="zh-CN" altLang="en-US" sz="1800" b="1" dirty="0">
                <a:solidFill>
                  <a:schemeClr val="bg1"/>
                </a:solidFill>
                <a:latin typeface="微软雅黑" pitchFamily="34" charset="-122"/>
                <a:ea typeface="微软雅黑" pitchFamily="34" charset="-122"/>
              </a:rPr>
              <a:t>个业务服务构件，通过</a:t>
            </a:r>
            <a:r>
              <a:rPr lang="en-US" altLang="zh-CN" sz="1800" b="1" dirty="0">
                <a:solidFill>
                  <a:schemeClr val="bg1"/>
                </a:solidFill>
                <a:latin typeface="微软雅黑" pitchFamily="34" charset="-122"/>
                <a:ea typeface="微软雅黑" pitchFamily="34" charset="-122"/>
              </a:rPr>
              <a:t>90%</a:t>
            </a:r>
            <a:r>
              <a:rPr lang="zh-CN" altLang="en-US" sz="1800" b="1" dirty="0">
                <a:solidFill>
                  <a:schemeClr val="bg1"/>
                </a:solidFill>
                <a:latin typeface="微软雅黑" pitchFamily="34" charset="-122"/>
                <a:ea typeface="微软雅黑" pitchFamily="34" charset="-122"/>
              </a:rPr>
              <a:t>标准配置</a:t>
            </a:r>
            <a:r>
              <a:rPr lang="en-US" altLang="zh-CN" sz="1800" b="1" dirty="0">
                <a:solidFill>
                  <a:schemeClr val="bg1"/>
                </a:solidFill>
                <a:latin typeface="微软雅黑" pitchFamily="34" charset="-122"/>
                <a:ea typeface="微软雅黑" pitchFamily="34" charset="-122"/>
              </a:rPr>
              <a:t>+10%</a:t>
            </a:r>
            <a:r>
              <a:rPr lang="zh-CN" altLang="en-US" sz="1800" b="1" dirty="0">
                <a:solidFill>
                  <a:schemeClr val="bg1"/>
                </a:solidFill>
                <a:latin typeface="微软雅黑" pitchFamily="34" charset="-122"/>
                <a:ea typeface="微软雅黑" pitchFamily="34" charset="-122"/>
              </a:rPr>
              <a:t> 开发即可实现快速交付</a:t>
            </a:r>
          </a:p>
        </p:txBody>
      </p:sp>
    </p:spTree>
    <p:extLst>
      <p:ext uri="{BB962C8B-B14F-4D97-AF65-F5344CB8AC3E}">
        <p14:creationId xmlns:p14="http://schemas.microsoft.com/office/powerpoint/2010/main" val="345705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
          <p:cNvPicPr>
            <a:picLocks noChangeAspect="1" noChangeArrowheads="1"/>
          </p:cNvPicPr>
          <p:nvPr/>
        </p:nvPicPr>
        <p:blipFill>
          <a:blip r:embed="rId3"/>
          <a:srcRect/>
          <a:stretch>
            <a:fillRect/>
          </a:stretch>
        </p:blipFill>
        <p:spPr bwMode="auto">
          <a:xfrm>
            <a:off x="825500" y="489347"/>
            <a:ext cx="7418388" cy="4225528"/>
          </a:xfrm>
          <a:prstGeom prst="rect">
            <a:avLst/>
          </a:prstGeom>
          <a:noFill/>
          <a:ln>
            <a:noFill/>
          </a:ln>
          <a:effectLst>
            <a:prstShdw prst="shdw18" dist="17961" dir="13500000">
              <a:schemeClr val="accent1">
                <a:gamma/>
                <a:shade val="60000"/>
                <a:invGamma/>
              </a:schemeClr>
            </a:prstShdw>
          </a:effectLst>
          <a:extLst/>
        </p:spPr>
      </p:pic>
      <p:sp>
        <p:nvSpPr>
          <p:cNvPr id="16387" name="标题 1"/>
          <p:cNvSpPr txBox="1">
            <a:spLocks/>
          </p:cNvSpPr>
          <p:nvPr/>
        </p:nvSpPr>
        <p:spPr bwMode="auto">
          <a:xfrm>
            <a:off x="0" y="33338"/>
            <a:ext cx="7772400" cy="45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sz="2000">
                <a:solidFill>
                  <a:schemeClr val="tx1"/>
                </a:solidFill>
                <a:latin typeface="宋体" pitchFamily="2" charset="-122"/>
                <a:ea typeface="宋体" pitchFamily="2" charset="-122"/>
              </a:defRPr>
            </a:lvl1pPr>
            <a:lvl2pPr marL="742950" indent="-285750" defTabSz="457200" eaLnBrk="0" hangingPunct="0">
              <a:defRPr sz="2000">
                <a:solidFill>
                  <a:schemeClr val="tx1"/>
                </a:solidFill>
                <a:latin typeface="宋体" pitchFamily="2" charset="-122"/>
                <a:ea typeface="宋体" pitchFamily="2" charset="-122"/>
              </a:defRPr>
            </a:lvl2pPr>
            <a:lvl3pPr marL="1143000" indent="-228600" defTabSz="457200" eaLnBrk="0" hangingPunct="0">
              <a:defRPr sz="2000">
                <a:solidFill>
                  <a:schemeClr val="tx1"/>
                </a:solidFill>
                <a:latin typeface="宋体" pitchFamily="2" charset="-122"/>
                <a:ea typeface="宋体" pitchFamily="2" charset="-122"/>
              </a:defRPr>
            </a:lvl3pPr>
            <a:lvl4pPr marL="1600200" indent="-228600" defTabSz="457200" eaLnBrk="0" hangingPunct="0">
              <a:defRPr sz="2000">
                <a:solidFill>
                  <a:schemeClr val="tx1"/>
                </a:solidFill>
                <a:latin typeface="宋体" pitchFamily="2" charset="-122"/>
                <a:ea typeface="宋体" pitchFamily="2" charset="-122"/>
              </a:defRPr>
            </a:lvl4pPr>
            <a:lvl5pPr marL="2057400" indent="-228600" defTabSz="457200" eaLnBrk="0" hangingPunct="0">
              <a:defRPr sz="2000">
                <a:solidFill>
                  <a:schemeClr val="tx1"/>
                </a:solidFill>
                <a:latin typeface="宋体" pitchFamily="2" charset="-122"/>
                <a:ea typeface="宋体" pitchFamily="2" charset="-122"/>
              </a:defRPr>
            </a:lvl5pPr>
            <a:lvl6pPr marL="25146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en-US" altLang="zh-CN" sz="2800">
                <a:latin typeface="微软雅黑" pitchFamily="34" charset="-122"/>
                <a:ea typeface="微软雅黑" pitchFamily="34" charset="-122"/>
              </a:rPr>
              <a:t>K/3 Cloud</a:t>
            </a:r>
            <a:r>
              <a:rPr kumimoji="1" lang="zh-CN" altLang="en-US" sz="2800">
                <a:latin typeface="微软雅黑" pitchFamily="34" charset="-122"/>
                <a:ea typeface="微软雅黑" pitchFamily="34" charset="-122"/>
              </a:rPr>
              <a:t>技术平台动态性</a:t>
            </a:r>
            <a:r>
              <a:rPr kumimoji="1" lang="en-US" altLang="zh-CN" sz="2800">
                <a:latin typeface="微软雅黑" pitchFamily="34" charset="-122"/>
                <a:ea typeface="微软雅黑" pitchFamily="34" charset="-122"/>
              </a:rPr>
              <a:t>---</a:t>
            </a:r>
            <a:r>
              <a:rPr kumimoji="1" lang="zh-CN" altLang="en-US" sz="2800">
                <a:latin typeface="微软雅黑" pitchFamily="34" charset="-122"/>
                <a:ea typeface="微软雅黑" pitchFamily="34" charset="-122"/>
              </a:rPr>
              <a:t>变化多“端”</a:t>
            </a:r>
          </a:p>
        </p:txBody>
      </p:sp>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3350" y="-2343150"/>
            <a:ext cx="194468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圆角矩形​​标注 6"/>
          <p:cNvSpPr>
            <a:spLocks noChangeArrowheads="1"/>
          </p:cNvSpPr>
          <p:nvPr/>
        </p:nvSpPr>
        <p:spPr bwMode="auto">
          <a:xfrm>
            <a:off x="7753350" y="-2937272"/>
            <a:ext cx="1252538" cy="308880"/>
          </a:xfrm>
          <a:prstGeom prst="wedgeRoundRectCallout">
            <a:avLst>
              <a:gd name="adj1" fmla="val 42458"/>
              <a:gd name="adj2" fmla="val 127352"/>
              <a:gd name="adj3" fmla="val 16667"/>
            </a:avLst>
          </a:prstGeom>
          <a:solidFill>
            <a:srgbClr val="93C9FF">
              <a:alpha val="27843"/>
            </a:srgb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③手机端</a:t>
            </a:r>
          </a:p>
        </p:txBody>
      </p:sp>
      <p:pic>
        <p:nvPicPr>
          <p:cNvPr id="26627" name="图片 3"/>
          <p:cNvPicPr>
            <a:picLocks noChangeAspect="1" noChangeArrowheads="1"/>
          </p:cNvPicPr>
          <p:nvPr/>
        </p:nvPicPr>
        <p:blipFill>
          <a:blip r:embed="rId5"/>
          <a:srcRect/>
          <a:stretch>
            <a:fillRect/>
          </a:stretch>
        </p:blipFill>
        <p:spPr bwMode="auto">
          <a:xfrm>
            <a:off x="1042988" y="1275160"/>
            <a:ext cx="2779712" cy="1675209"/>
          </a:xfrm>
          <a:prstGeom prst="rect">
            <a:avLst/>
          </a:prstGeom>
          <a:noFill/>
          <a:ln>
            <a:noFill/>
          </a:ln>
          <a:effectLst>
            <a:prstShdw prst="shdw18" dist="17961" dir="13500000">
              <a:schemeClr val="accent1">
                <a:gamma/>
                <a:shade val="60000"/>
                <a:invGamma/>
              </a:schemeClr>
            </a:prstShdw>
          </a:effectLst>
          <a:extLst/>
        </p:spPr>
      </p:pic>
      <p:sp>
        <p:nvSpPr>
          <p:cNvPr id="16392" name="圆角矩形​​标注 6"/>
          <p:cNvSpPr>
            <a:spLocks noChangeArrowheads="1"/>
          </p:cNvSpPr>
          <p:nvPr/>
        </p:nvSpPr>
        <p:spPr bwMode="auto">
          <a:xfrm>
            <a:off x="123825" y="1275160"/>
            <a:ext cx="1250950" cy="308880"/>
          </a:xfrm>
          <a:prstGeom prst="wedgeRoundRectCallout">
            <a:avLst>
              <a:gd name="adj1" fmla="val 42458"/>
              <a:gd name="adj2" fmla="val 127352"/>
              <a:gd name="adj3" fmla="val 16667"/>
            </a:avLst>
          </a:prstGeom>
          <a:solidFill>
            <a:srgbClr val="93C9FF">
              <a:alpha val="27843"/>
            </a:srgb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①浏览器端</a:t>
            </a:r>
          </a:p>
        </p:txBody>
      </p:sp>
      <p:pic>
        <p:nvPicPr>
          <p:cNvPr id="26628" name="图片 4"/>
          <p:cNvPicPr>
            <a:picLocks noChangeAspect="1" noChangeArrowheads="1"/>
          </p:cNvPicPr>
          <p:nvPr/>
        </p:nvPicPr>
        <p:blipFill>
          <a:blip r:embed="rId6"/>
          <a:srcRect/>
          <a:stretch>
            <a:fillRect/>
          </a:stretch>
        </p:blipFill>
        <p:spPr bwMode="auto">
          <a:xfrm>
            <a:off x="4932363" y="1275160"/>
            <a:ext cx="3009900" cy="1646634"/>
          </a:xfrm>
          <a:prstGeom prst="rect">
            <a:avLst/>
          </a:prstGeom>
          <a:noFill/>
          <a:ln>
            <a:noFill/>
          </a:ln>
          <a:effectLst>
            <a:prstShdw prst="shdw18" dist="17961" dir="13500000">
              <a:schemeClr val="accent1">
                <a:gamma/>
                <a:shade val="60000"/>
                <a:invGamma/>
              </a:schemeClr>
            </a:prstShdw>
          </a:effectLst>
          <a:extLst/>
        </p:spPr>
      </p:pic>
      <p:pic>
        <p:nvPicPr>
          <p:cNvPr id="16394" name="图片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6013" y="3003948"/>
            <a:ext cx="2735262" cy="140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圆角矩形​​标注 16"/>
          <p:cNvSpPr>
            <a:spLocks noChangeArrowheads="1"/>
          </p:cNvSpPr>
          <p:nvPr/>
        </p:nvSpPr>
        <p:spPr bwMode="auto">
          <a:xfrm>
            <a:off x="4067175" y="1303735"/>
            <a:ext cx="1252538" cy="308880"/>
          </a:xfrm>
          <a:prstGeom prst="wedgeRoundRectCallout">
            <a:avLst>
              <a:gd name="adj1" fmla="val 42458"/>
              <a:gd name="adj2" fmla="val 127352"/>
              <a:gd name="adj3" fmla="val 16667"/>
            </a:avLst>
          </a:prstGeom>
          <a:solidFill>
            <a:srgbClr val="93C9FF">
              <a:alpha val="27843"/>
            </a:srgb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②桌面客户端</a:t>
            </a:r>
          </a:p>
        </p:txBody>
      </p:sp>
      <p:sp>
        <p:nvSpPr>
          <p:cNvPr id="16396" name="圆角矩形​​标注 17"/>
          <p:cNvSpPr>
            <a:spLocks noChangeArrowheads="1"/>
          </p:cNvSpPr>
          <p:nvPr/>
        </p:nvSpPr>
        <p:spPr bwMode="auto">
          <a:xfrm>
            <a:off x="323850" y="3057526"/>
            <a:ext cx="1250950" cy="308880"/>
          </a:xfrm>
          <a:prstGeom prst="wedgeRoundRectCallout">
            <a:avLst>
              <a:gd name="adj1" fmla="val 42458"/>
              <a:gd name="adj2" fmla="val 127352"/>
              <a:gd name="adj3" fmla="val 16667"/>
            </a:avLst>
          </a:prstGeom>
          <a:solidFill>
            <a:srgbClr val="93C9FF">
              <a:alpha val="27843"/>
            </a:srgb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③</a:t>
            </a:r>
            <a:r>
              <a:rPr lang="en-US" altLang="zh-CN" sz="1200">
                <a:solidFill>
                  <a:schemeClr val="bg1"/>
                </a:solidFill>
                <a:latin typeface="Arial" pitchFamily="34" charset="0"/>
                <a:ea typeface="微软雅黑" pitchFamily="34" charset="-122"/>
              </a:rPr>
              <a:t>Office</a:t>
            </a:r>
            <a:r>
              <a:rPr lang="zh-CN" altLang="en-US" sz="1200">
                <a:solidFill>
                  <a:schemeClr val="bg1"/>
                </a:solidFill>
                <a:latin typeface="Arial" pitchFamily="34" charset="0"/>
                <a:ea typeface="微软雅黑" pitchFamily="34" charset="-122"/>
              </a:rPr>
              <a:t>客户端</a:t>
            </a:r>
          </a:p>
        </p:txBody>
      </p:sp>
      <p:pic>
        <p:nvPicPr>
          <p:cNvPr id="16397" name="图片 19" descr="Snip20120731_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08626" y="2959894"/>
            <a:ext cx="1222375" cy="178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圆角矩形​​标注 18"/>
          <p:cNvSpPr>
            <a:spLocks noChangeArrowheads="1"/>
          </p:cNvSpPr>
          <p:nvPr/>
        </p:nvSpPr>
        <p:spPr bwMode="auto">
          <a:xfrm>
            <a:off x="4471989" y="2959894"/>
            <a:ext cx="1252537" cy="308880"/>
          </a:xfrm>
          <a:prstGeom prst="wedgeRoundRectCallout">
            <a:avLst>
              <a:gd name="adj1" fmla="val 42458"/>
              <a:gd name="adj2" fmla="val 127352"/>
              <a:gd name="adj3" fmla="val 16667"/>
            </a:avLst>
          </a:prstGeom>
          <a:solidFill>
            <a:srgbClr val="93C9FF">
              <a:alpha val="27843"/>
            </a:srgbClr>
          </a:solidFill>
          <a:ln w="9525" algn="ctr">
            <a:solidFill>
              <a:schemeClr val="tx1"/>
            </a:solidFill>
            <a:round/>
            <a:headEnd/>
            <a:tailEnd/>
          </a:ln>
          <a:effectLst>
            <a:outerShdw dist="17961" dir="2700000" algn="ctr" rotWithShape="0">
              <a:schemeClr val="bg2"/>
            </a:outerShdw>
          </a:effectLst>
        </p:spPr>
        <p:txBody>
          <a:bodyPr lIns="90000" tIns="46800" rIns="90000" bIns="46800">
            <a:spAutoFit/>
          </a:bodyPr>
          <a:lstStyle/>
          <a:p>
            <a:pPr>
              <a:spcBef>
                <a:spcPct val="20000"/>
              </a:spcBef>
              <a:buClr>
                <a:srgbClr val="E1B40C"/>
              </a:buClr>
              <a:buSzPct val="80000"/>
            </a:pPr>
            <a:r>
              <a:rPr lang="zh-CN" altLang="en-US" sz="1200">
                <a:solidFill>
                  <a:schemeClr val="bg1"/>
                </a:solidFill>
                <a:latin typeface="Arial" pitchFamily="34" charset="0"/>
                <a:ea typeface="微软雅黑" pitchFamily="34" charset="-122"/>
              </a:rPr>
              <a:t>④手机端</a:t>
            </a:r>
          </a:p>
        </p:txBody>
      </p:sp>
      <p:sp>
        <p:nvSpPr>
          <p:cNvPr id="16" name="Rectangle 52"/>
          <p:cNvSpPr>
            <a:spLocks noChangeArrowheads="1"/>
          </p:cNvSpPr>
          <p:nvPr/>
        </p:nvSpPr>
        <p:spPr bwMode="ltGray">
          <a:xfrm>
            <a:off x="1588" y="4597796"/>
            <a:ext cx="9144000" cy="547192"/>
          </a:xfrm>
          <a:prstGeom prst="roundRect">
            <a:avLst>
              <a:gd name="adj" fmla="val 104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pPr>
            <a:r>
              <a:rPr lang="zh-CN" altLang="en-US" sz="1800" b="1" dirty="0">
                <a:solidFill>
                  <a:schemeClr val="bg1"/>
                </a:solidFill>
                <a:latin typeface="微软雅黑" pitchFamily="34" charset="-122"/>
                <a:ea typeface="微软雅黑" pitchFamily="34" charset="-122"/>
              </a:rPr>
              <a:t>基于开放的界面服务接口开发的不同的前端，实现一次设计多“端”运行；设计时即运行时，界面元素、操作、逻辑配置的变动实时动态运行</a:t>
            </a:r>
          </a:p>
        </p:txBody>
      </p:sp>
    </p:spTree>
    <p:extLst>
      <p:ext uri="{BB962C8B-B14F-4D97-AF65-F5344CB8AC3E}">
        <p14:creationId xmlns:p14="http://schemas.microsoft.com/office/powerpoint/2010/main" val="222469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1" y="0"/>
            <a:ext cx="6697663" cy="465535"/>
          </a:xfrm>
          <a:ln algn="ctr"/>
        </p:spPr>
        <p:txBody>
          <a:bodyPr>
            <a:normAutofit fontScale="90000"/>
          </a:bodyPr>
          <a:lstStyle/>
          <a:p>
            <a:pPr eaLnBrk="1" hangingPunct="1">
              <a:defRPr/>
            </a:pPr>
            <a:r>
              <a:rPr lang="en-US" altLang="zh-CN" sz="3200" b="1" dirty="0" smtClean="0">
                <a:solidFill>
                  <a:srgbClr val="00549A"/>
                </a:solidFill>
                <a:effectLst>
                  <a:outerShdw blurRad="38100" dist="38100" dir="2700000" algn="tl">
                    <a:srgbClr val="C0C0C0"/>
                  </a:outerShdw>
                </a:effectLst>
                <a:latin typeface="微软雅黑" pitchFamily="34" charset="-122"/>
                <a:ea typeface="微软雅黑" pitchFamily="34" charset="-122"/>
                <a:cs typeface="+mn-cs"/>
              </a:rPr>
              <a:t>K/3 </a:t>
            </a:r>
            <a:r>
              <a:rPr lang="en-US" altLang="zh-CN" sz="3200" b="1" dirty="0" err="1" smtClean="0">
                <a:solidFill>
                  <a:srgbClr val="00549A"/>
                </a:solidFill>
                <a:effectLst>
                  <a:outerShdw blurRad="38100" dist="38100" dir="2700000" algn="tl">
                    <a:srgbClr val="C0C0C0"/>
                  </a:outerShdw>
                </a:effectLst>
                <a:latin typeface="微软雅黑" pitchFamily="34" charset="-122"/>
                <a:ea typeface="微软雅黑" pitchFamily="34" charset="-122"/>
                <a:cs typeface="+mn-cs"/>
              </a:rPr>
              <a:t>Cloud技术平台易用性</a:t>
            </a:r>
            <a:endParaRPr lang="en-US" altLang="zh-CN" sz="3200" b="1" dirty="0" smtClean="0">
              <a:solidFill>
                <a:srgbClr val="00549A"/>
              </a:solidFill>
              <a:effectLst>
                <a:outerShdw blurRad="38100" dist="38100" dir="2700000" algn="tl">
                  <a:srgbClr val="C0C0C0"/>
                </a:outerShdw>
              </a:effectLst>
              <a:latin typeface="微软雅黑" pitchFamily="34" charset="-122"/>
              <a:ea typeface="微软雅黑" pitchFamily="34" charset="-122"/>
              <a:cs typeface="+mn-cs"/>
            </a:endParaRPr>
          </a:p>
        </p:txBody>
      </p:sp>
      <p:grpSp>
        <p:nvGrpSpPr>
          <p:cNvPr id="17411" name="组合 98"/>
          <p:cNvGrpSpPr>
            <a:grpSpLocks/>
          </p:cNvGrpSpPr>
          <p:nvPr/>
        </p:nvGrpSpPr>
        <p:grpSpPr bwMode="auto">
          <a:xfrm>
            <a:off x="2705100" y="681038"/>
            <a:ext cx="3162300" cy="1050131"/>
            <a:chOff x="611560" y="908720"/>
            <a:chExt cx="3162350" cy="1400227"/>
          </a:xfrm>
        </p:grpSpPr>
        <p:pic>
          <p:nvPicPr>
            <p:cNvPr id="17450" name="Picture 2" descr="http://blog.lib.umn.edu/isss/isss/question-mark1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908720"/>
              <a:ext cx="1369875" cy="140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51" name="矩形 14"/>
            <p:cNvSpPr>
              <a:spLocks noChangeArrowheads="1"/>
            </p:cNvSpPr>
            <p:nvPr/>
          </p:nvSpPr>
          <p:spPr bwMode="auto">
            <a:xfrm>
              <a:off x="1691680" y="1412776"/>
              <a:ext cx="2082230" cy="86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rgbClr val="FF0000"/>
                  </a:solidFill>
                  <a:latin typeface="微软雅黑" pitchFamily="34" charset="-122"/>
                  <a:ea typeface="微软雅黑" pitchFamily="34" charset="-122"/>
                </a:rPr>
                <a:t>谁可以用Ｋ</a:t>
              </a:r>
              <a:r>
                <a:rPr lang="en-US" altLang="zh-CN" b="1">
                  <a:solidFill>
                    <a:srgbClr val="FF0000"/>
                  </a:solidFill>
                  <a:latin typeface="微软雅黑" pitchFamily="34" charset="-122"/>
                  <a:ea typeface="微软雅黑" pitchFamily="34" charset="-122"/>
                </a:rPr>
                <a:t>/3</a:t>
              </a:r>
              <a:r>
                <a:rPr lang="zh-CN" altLang="en-US" b="1">
                  <a:solidFill>
                    <a:srgbClr val="FF0000"/>
                  </a:solidFill>
                  <a:latin typeface="微软雅黑" pitchFamily="34" charset="-122"/>
                  <a:ea typeface="微软雅黑" pitchFamily="34" charset="-122"/>
                </a:rPr>
                <a:t>　</a:t>
              </a:r>
              <a:r>
                <a:rPr lang="en-US" altLang="zh-CN" b="1">
                  <a:solidFill>
                    <a:srgbClr val="FF0000"/>
                  </a:solidFill>
                  <a:latin typeface="微软雅黑" pitchFamily="34" charset="-122"/>
                  <a:ea typeface="微软雅黑" pitchFamily="34" charset="-122"/>
                </a:rPr>
                <a:t>Cloud </a:t>
              </a:r>
              <a:r>
                <a:rPr lang="zh-CN" altLang="en-US" b="1">
                  <a:solidFill>
                    <a:srgbClr val="FF0000"/>
                  </a:solidFill>
                  <a:latin typeface="微软雅黑" pitchFamily="34" charset="-122"/>
                  <a:ea typeface="微软雅黑" pitchFamily="34" charset="-122"/>
                </a:rPr>
                <a:t>技术平台？</a:t>
              </a:r>
              <a:endParaRPr lang="en-US" altLang="zh-CN" b="1">
                <a:solidFill>
                  <a:srgbClr val="FF0000"/>
                </a:solidFill>
                <a:latin typeface="微软雅黑" pitchFamily="34" charset="-122"/>
                <a:ea typeface="微软雅黑" pitchFamily="34" charset="-122"/>
              </a:endParaRPr>
            </a:p>
          </p:txBody>
        </p:sp>
      </p:grpSp>
      <p:grpSp>
        <p:nvGrpSpPr>
          <p:cNvPr id="17412" name="组合 93"/>
          <p:cNvGrpSpPr>
            <a:grpSpLocks/>
          </p:cNvGrpSpPr>
          <p:nvPr/>
        </p:nvGrpSpPr>
        <p:grpSpPr bwMode="auto">
          <a:xfrm>
            <a:off x="785813" y="1988344"/>
            <a:ext cx="1571625" cy="1663232"/>
            <a:chOff x="1217248" y="2299976"/>
            <a:chExt cx="1572538" cy="2217871"/>
          </a:xfrm>
        </p:grpSpPr>
        <p:sp>
          <p:nvSpPr>
            <p:cNvPr id="17441" name="矩形 64"/>
            <p:cNvSpPr>
              <a:spLocks noChangeArrowheads="1"/>
            </p:cNvSpPr>
            <p:nvPr/>
          </p:nvSpPr>
          <p:spPr bwMode="auto">
            <a:xfrm>
              <a:off x="1217248" y="3655984"/>
              <a:ext cx="1572538" cy="86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b="1"/>
                <a:t>K/3 Cloud </a:t>
              </a:r>
              <a:r>
                <a:rPr lang="zh-CN" altLang="en-US" b="1"/>
                <a:t>开发人员</a:t>
              </a:r>
              <a:endParaRPr lang="en-US" altLang="zh-CN" b="1"/>
            </a:p>
          </p:txBody>
        </p:sp>
        <p:grpSp>
          <p:nvGrpSpPr>
            <p:cNvPr id="17442" name="Group 386"/>
            <p:cNvGrpSpPr>
              <a:grpSpLocks noChangeAspect="1"/>
            </p:cNvGrpSpPr>
            <p:nvPr>
              <p:custDataLst>
                <p:tags r:id="rId1"/>
              </p:custDataLst>
            </p:nvPr>
          </p:nvGrpSpPr>
          <p:grpSpPr bwMode="auto">
            <a:xfrm>
              <a:off x="1622974" y="2299976"/>
              <a:ext cx="808590" cy="1199198"/>
              <a:chOff x="2304" y="2448"/>
              <a:chExt cx="245" cy="331"/>
            </a:xfrm>
          </p:grpSpPr>
          <p:sp>
            <p:nvSpPr>
              <p:cNvPr id="17443" name="Oval 387"/>
              <p:cNvSpPr>
                <a:spLocks noChangeAspect="1" noChangeArrowheads="1"/>
              </p:cNvSpPr>
              <p:nvPr/>
            </p:nvSpPr>
            <p:spPr bwMode="auto">
              <a:xfrm>
                <a:off x="2340" y="2448"/>
                <a:ext cx="162" cy="136"/>
              </a:xfrm>
              <a:prstGeom prst="ellipse">
                <a:avLst/>
              </a:prstGeom>
              <a:solidFill>
                <a:srgbClr val="000000"/>
              </a:solidFill>
              <a:ln w="12700">
                <a:solidFill>
                  <a:schemeClr val="tx1"/>
                </a:solidFill>
                <a:round/>
                <a:headEnd/>
                <a:tailEnd/>
              </a:ln>
            </p:spPr>
            <p:txBody>
              <a:bodyPr wrap="none" anchor="ctr"/>
              <a:lstStyle/>
              <a:p>
                <a:endParaRPr lang="zh-CN" altLang="en-US"/>
              </a:p>
            </p:txBody>
          </p:sp>
          <p:sp>
            <p:nvSpPr>
              <p:cNvPr id="17444" name="Freeform 388"/>
              <p:cNvSpPr>
                <a:spLocks noChangeAspect="1"/>
              </p:cNvSpPr>
              <p:nvPr/>
            </p:nvSpPr>
            <p:spPr bwMode="auto">
              <a:xfrm>
                <a:off x="2306" y="2641"/>
                <a:ext cx="243" cy="138"/>
              </a:xfrm>
              <a:custGeom>
                <a:avLst/>
                <a:gdLst>
                  <a:gd name="T0" fmla="*/ 0 w 249"/>
                  <a:gd name="T1" fmla="*/ 1 h 201"/>
                  <a:gd name="T2" fmla="*/ 0 w 249"/>
                  <a:gd name="T3" fmla="*/ 1 h 201"/>
                  <a:gd name="T4" fmla="*/ 0 w 249"/>
                  <a:gd name="T5" fmla="*/ 0 h 201"/>
                  <a:gd name="T6" fmla="*/ 148 w 249"/>
                  <a:gd name="T7" fmla="*/ 0 h 201"/>
                  <a:gd name="T8" fmla="*/ 148 w 249"/>
                  <a:gd name="T9" fmla="*/ 1 h 201"/>
                  <a:gd name="T10" fmla="*/ 148 w 249"/>
                  <a:gd name="T11" fmla="*/ 1 h 201"/>
                  <a:gd name="T12" fmla="*/ 0 w 249"/>
                  <a:gd name="T13" fmla="*/ 1 h 201"/>
                  <a:gd name="T14" fmla="*/ 0 60000 65536"/>
                  <a:gd name="T15" fmla="*/ 0 60000 65536"/>
                  <a:gd name="T16" fmla="*/ 0 60000 65536"/>
                  <a:gd name="T17" fmla="*/ 0 60000 65536"/>
                  <a:gd name="T18" fmla="*/ 0 60000 65536"/>
                  <a:gd name="T19" fmla="*/ 0 60000 65536"/>
                  <a:gd name="T20" fmla="*/ 0 60000 65536"/>
                  <a:gd name="T21" fmla="*/ 0 w 249"/>
                  <a:gd name="T22" fmla="*/ 0 h 201"/>
                  <a:gd name="T23" fmla="*/ 249 w 249"/>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01">
                    <a:moveTo>
                      <a:pt x="0" y="200"/>
                    </a:moveTo>
                    <a:lnTo>
                      <a:pt x="0" y="200"/>
                    </a:lnTo>
                    <a:lnTo>
                      <a:pt x="0" y="0"/>
                    </a:lnTo>
                    <a:lnTo>
                      <a:pt x="248" y="0"/>
                    </a:lnTo>
                    <a:lnTo>
                      <a:pt x="248" y="200"/>
                    </a:lnTo>
                    <a:lnTo>
                      <a:pt x="0" y="200"/>
                    </a:lnTo>
                    <a:close/>
                  </a:path>
                </a:pathLst>
              </a:custGeom>
              <a:solidFill>
                <a:srgbClr val="000000"/>
              </a:solidFill>
              <a:ln w="12700">
                <a:solidFill>
                  <a:schemeClr val="tx1"/>
                </a:solidFill>
                <a:round/>
                <a:headEnd/>
                <a:tailEnd/>
              </a:ln>
            </p:spPr>
            <p:txBody>
              <a:bodyPr wrap="none" anchor="ctr"/>
              <a:lstStyle/>
              <a:p>
                <a:endParaRPr lang="zh-CN" altLang="en-US"/>
              </a:p>
            </p:txBody>
          </p:sp>
          <p:grpSp>
            <p:nvGrpSpPr>
              <p:cNvPr id="17445" name="Group 389"/>
              <p:cNvGrpSpPr>
                <a:grpSpLocks noChangeAspect="1"/>
              </p:cNvGrpSpPr>
              <p:nvPr/>
            </p:nvGrpSpPr>
            <p:grpSpPr bwMode="auto">
              <a:xfrm>
                <a:off x="2304" y="2584"/>
                <a:ext cx="239" cy="57"/>
                <a:chOff x="976" y="2560"/>
                <a:chExt cx="239" cy="48"/>
              </a:xfrm>
            </p:grpSpPr>
            <p:sp>
              <p:nvSpPr>
                <p:cNvPr id="17448" name="Arc 390"/>
                <p:cNvSpPr>
                  <a:spLocks noChangeAspect="1"/>
                </p:cNvSpPr>
                <p:nvPr/>
              </p:nvSpPr>
              <p:spPr bwMode="auto">
                <a:xfrm>
                  <a:off x="1119" y="2560"/>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tx2"/>
                </a:solidFill>
                <a:ln w="9525">
                  <a:solidFill>
                    <a:schemeClr val="tx1"/>
                  </a:solidFill>
                  <a:round/>
                  <a:headEnd/>
                  <a:tailEnd/>
                </a:ln>
              </p:spPr>
              <p:txBody>
                <a:bodyPr wrap="none" anchor="ctr"/>
                <a:lstStyle/>
                <a:p>
                  <a:endParaRPr lang="zh-CN" altLang="en-US"/>
                </a:p>
              </p:txBody>
            </p:sp>
            <p:sp>
              <p:nvSpPr>
                <p:cNvPr id="17449" name="Arc 391"/>
                <p:cNvSpPr>
                  <a:spLocks noChangeAspect="1"/>
                </p:cNvSpPr>
                <p:nvPr/>
              </p:nvSpPr>
              <p:spPr bwMode="auto">
                <a:xfrm flipH="1">
                  <a:off x="976" y="2560"/>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tx2"/>
                </a:solidFill>
                <a:ln w="9525">
                  <a:solidFill>
                    <a:schemeClr val="tx1"/>
                  </a:solidFill>
                  <a:round/>
                  <a:headEnd/>
                  <a:tailEnd/>
                </a:ln>
              </p:spPr>
              <p:txBody>
                <a:bodyPr wrap="none" anchor="ctr"/>
                <a:lstStyle/>
                <a:p>
                  <a:endParaRPr lang="zh-CN" altLang="en-US"/>
                </a:p>
              </p:txBody>
            </p:sp>
          </p:grpSp>
          <p:sp>
            <p:nvSpPr>
              <p:cNvPr id="17446" name="Freeform 392"/>
              <p:cNvSpPr>
                <a:spLocks noChangeAspect="1"/>
              </p:cNvSpPr>
              <p:nvPr/>
            </p:nvSpPr>
            <p:spPr bwMode="auto">
              <a:xfrm>
                <a:off x="2400" y="2584"/>
                <a:ext cx="47" cy="48"/>
              </a:xfrm>
              <a:custGeom>
                <a:avLst/>
                <a:gdLst>
                  <a:gd name="T0" fmla="*/ 0 w 249"/>
                  <a:gd name="T1" fmla="*/ 0 h 201"/>
                  <a:gd name="T2" fmla="*/ 0 w 249"/>
                  <a:gd name="T3" fmla="*/ 0 h 201"/>
                  <a:gd name="T4" fmla="*/ 0 w 249"/>
                  <a:gd name="T5" fmla="*/ 0 h 201"/>
                  <a:gd name="T6" fmla="*/ 0 w 249"/>
                  <a:gd name="T7" fmla="*/ 0 h 201"/>
                  <a:gd name="T8" fmla="*/ 0 w 249"/>
                  <a:gd name="T9" fmla="*/ 0 h 201"/>
                  <a:gd name="T10" fmla="*/ 0 w 249"/>
                  <a:gd name="T11" fmla="*/ 0 h 201"/>
                  <a:gd name="T12" fmla="*/ 0 w 249"/>
                  <a:gd name="T13" fmla="*/ 0 h 201"/>
                  <a:gd name="T14" fmla="*/ 0 60000 65536"/>
                  <a:gd name="T15" fmla="*/ 0 60000 65536"/>
                  <a:gd name="T16" fmla="*/ 0 60000 65536"/>
                  <a:gd name="T17" fmla="*/ 0 60000 65536"/>
                  <a:gd name="T18" fmla="*/ 0 60000 65536"/>
                  <a:gd name="T19" fmla="*/ 0 60000 65536"/>
                  <a:gd name="T20" fmla="*/ 0 60000 65536"/>
                  <a:gd name="T21" fmla="*/ 0 w 249"/>
                  <a:gd name="T22" fmla="*/ 0 h 201"/>
                  <a:gd name="T23" fmla="*/ 249 w 249"/>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01">
                    <a:moveTo>
                      <a:pt x="0" y="200"/>
                    </a:moveTo>
                    <a:lnTo>
                      <a:pt x="0" y="200"/>
                    </a:lnTo>
                    <a:lnTo>
                      <a:pt x="0" y="0"/>
                    </a:lnTo>
                    <a:lnTo>
                      <a:pt x="248" y="0"/>
                    </a:lnTo>
                    <a:lnTo>
                      <a:pt x="248" y="200"/>
                    </a:lnTo>
                    <a:lnTo>
                      <a:pt x="0" y="200"/>
                    </a:lnTo>
                    <a:close/>
                  </a:path>
                </a:pathLst>
              </a:custGeom>
              <a:solidFill>
                <a:srgbClr val="000000"/>
              </a:solidFill>
              <a:ln w="12700">
                <a:solidFill>
                  <a:schemeClr val="tx1"/>
                </a:solidFill>
                <a:round/>
                <a:headEnd/>
                <a:tailEnd/>
              </a:ln>
            </p:spPr>
            <p:txBody>
              <a:bodyPr wrap="none" anchor="ctr"/>
              <a:lstStyle/>
              <a:p>
                <a:endParaRPr lang="zh-CN" altLang="en-US"/>
              </a:p>
            </p:txBody>
          </p:sp>
          <p:sp>
            <p:nvSpPr>
              <p:cNvPr id="17447" name="AutoShape 393"/>
              <p:cNvSpPr>
                <a:spLocks noChangeAspect="1" noChangeArrowheads="1"/>
              </p:cNvSpPr>
              <p:nvPr/>
            </p:nvSpPr>
            <p:spPr bwMode="auto">
              <a:xfrm flipV="1">
                <a:off x="2377" y="2614"/>
                <a:ext cx="88" cy="116"/>
              </a:xfrm>
              <a:prstGeom prst="triangle">
                <a:avLst>
                  <a:gd name="adj" fmla="val 50000"/>
                </a:avLst>
              </a:prstGeom>
              <a:solidFill>
                <a:schemeClr val="bg1"/>
              </a:solidFill>
              <a:ln w="9525">
                <a:solidFill>
                  <a:schemeClr val="tx1"/>
                </a:solidFill>
                <a:miter lim="800000"/>
                <a:headEnd/>
                <a:tailEnd/>
              </a:ln>
            </p:spPr>
            <p:txBody>
              <a:bodyPr wrap="none" anchor="ctr"/>
              <a:lstStyle/>
              <a:p>
                <a:endParaRPr lang="zh-CN" altLang="en-US"/>
              </a:p>
            </p:txBody>
          </p:sp>
        </p:grpSp>
      </p:grpSp>
      <p:grpSp>
        <p:nvGrpSpPr>
          <p:cNvPr id="17413" name="组合 94"/>
          <p:cNvGrpSpPr>
            <a:grpSpLocks/>
          </p:cNvGrpSpPr>
          <p:nvPr/>
        </p:nvGrpSpPr>
        <p:grpSpPr bwMode="auto">
          <a:xfrm>
            <a:off x="2857501" y="2025254"/>
            <a:ext cx="1668463" cy="1626322"/>
            <a:chOff x="2944396" y="2348880"/>
            <a:chExt cx="1669423" cy="2168660"/>
          </a:xfrm>
        </p:grpSpPr>
        <p:sp>
          <p:nvSpPr>
            <p:cNvPr id="17433" name="矩形 65"/>
            <p:cNvSpPr>
              <a:spLocks noChangeArrowheads="1"/>
            </p:cNvSpPr>
            <p:nvPr/>
          </p:nvSpPr>
          <p:spPr bwMode="auto">
            <a:xfrm>
              <a:off x="2944396" y="3655674"/>
              <a:ext cx="1669423" cy="86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b="1"/>
                <a:t>K/3 Cloud </a:t>
              </a:r>
              <a:r>
                <a:rPr lang="zh-CN" altLang="en-US" b="1"/>
                <a:t>需求人员</a:t>
              </a:r>
              <a:endParaRPr lang="en-US" altLang="zh-CN" b="1"/>
            </a:p>
          </p:txBody>
        </p:sp>
        <p:grpSp>
          <p:nvGrpSpPr>
            <p:cNvPr id="17434" name="Group 394"/>
            <p:cNvGrpSpPr>
              <a:grpSpLocks/>
            </p:cNvGrpSpPr>
            <p:nvPr/>
          </p:nvGrpSpPr>
          <p:grpSpPr bwMode="auto">
            <a:xfrm>
              <a:off x="3347843" y="2348880"/>
              <a:ext cx="885171" cy="1150293"/>
              <a:chOff x="5107" y="2710"/>
              <a:chExt cx="126" cy="185"/>
            </a:xfrm>
          </p:grpSpPr>
          <p:sp>
            <p:nvSpPr>
              <p:cNvPr id="17435" name="Oval 395"/>
              <p:cNvSpPr>
                <a:spLocks noChangeAspect="1" noChangeArrowheads="1"/>
              </p:cNvSpPr>
              <p:nvPr/>
            </p:nvSpPr>
            <p:spPr bwMode="auto">
              <a:xfrm>
                <a:off x="5126" y="2710"/>
                <a:ext cx="83" cy="76"/>
              </a:xfrm>
              <a:prstGeom prst="ellipse">
                <a:avLst/>
              </a:prstGeom>
              <a:solidFill>
                <a:schemeClr val="hlink"/>
              </a:solidFill>
              <a:ln w="12700">
                <a:solidFill>
                  <a:schemeClr val="hlink"/>
                </a:solidFill>
                <a:round/>
                <a:headEnd/>
                <a:tailEnd/>
              </a:ln>
            </p:spPr>
            <p:txBody>
              <a:bodyPr wrap="none" anchor="ctr"/>
              <a:lstStyle/>
              <a:p>
                <a:endParaRPr lang="zh-CN" altLang="en-US"/>
              </a:p>
            </p:txBody>
          </p:sp>
          <p:sp>
            <p:nvSpPr>
              <p:cNvPr id="17436" name="Freeform 396"/>
              <p:cNvSpPr>
                <a:spLocks noChangeAspect="1"/>
              </p:cNvSpPr>
              <p:nvPr/>
            </p:nvSpPr>
            <p:spPr bwMode="auto">
              <a:xfrm>
                <a:off x="5107" y="2818"/>
                <a:ext cx="126" cy="77"/>
              </a:xfrm>
              <a:custGeom>
                <a:avLst/>
                <a:gdLst>
                  <a:gd name="T0" fmla="*/ 0 w 249"/>
                  <a:gd name="T1" fmla="*/ 0 h 201"/>
                  <a:gd name="T2" fmla="*/ 0 w 249"/>
                  <a:gd name="T3" fmla="*/ 0 h 201"/>
                  <a:gd name="T4" fmla="*/ 0 w 249"/>
                  <a:gd name="T5" fmla="*/ 0 h 201"/>
                  <a:gd name="T6" fmla="*/ 1 w 249"/>
                  <a:gd name="T7" fmla="*/ 0 h 201"/>
                  <a:gd name="T8" fmla="*/ 1 w 249"/>
                  <a:gd name="T9" fmla="*/ 0 h 201"/>
                  <a:gd name="T10" fmla="*/ 1 w 249"/>
                  <a:gd name="T11" fmla="*/ 0 h 201"/>
                  <a:gd name="T12" fmla="*/ 0 w 249"/>
                  <a:gd name="T13" fmla="*/ 0 h 201"/>
                  <a:gd name="T14" fmla="*/ 0 60000 65536"/>
                  <a:gd name="T15" fmla="*/ 0 60000 65536"/>
                  <a:gd name="T16" fmla="*/ 0 60000 65536"/>
                  <a:gd name="T17" fmla="*/ 0 60000 65536"/>
                  <a:gd name="T18" fmla="*/ 0 60000 65536"/>
                  <a:gd name="T19" fmla="*/ 0 60000 65536"/>
                  <a:gd name="T20" fmla="*/ 0 60000 65536"/>
                  <a:gd name="T21" fmla="*/ 0 w 249"/>
                  <a:gd name="T22" fmla="*/ 0 h 201"/>
                  <a:gd name="T23" fmla="*/ 249 w 249"/>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01">
                    <a:moveTo>
                      <a:pt x="0" y="200"/>
                    </a:moveTo>
                    <a:lnTo>
                      <a:pt x="0" y="200"/>
                    </a:lnTo>
                    <a:lnTo>
                      <a:pt x="0" y="0"/>
                    </a:lnTo>
                    <a:lnTo>
                      <a:pt x="248" y="0"/>
                    </a:lnTo>
                    <a:lnTo>
                      <a:pt x="248" y="200"/>
                    </a:lnTo>
                    <a:lnTo>
                      <a:pt x="0" y="200"/>
                    </a:lnTo>
                    <a:close/>
                  </a:path>
                </a:pathLst>
              </a:custGeom>
              <a:solidFill>
                <a:schemeClr val="hlink"/>
              </a:solidFill>
              <a:ln w="12700">
                <a:solidFill>
                  <a:schemeClr val="hlink"/>
                </a:solidFill>
                <a:round/>
                <a:headEnd/>
                <a:tailEnd/>
              </a:ln>
            </p:spPr>
            <p:txBody>
              <a:bodyPr wrap="none" anchor="ctr"/>
              <a:lstStyle/>
              <a:p>
                <a:endParaRPr lang="zh-CN" altLang="en-US"/>
              </a:p>
            </p:txBody>
          </p:sp>
          <p:sp>
            <p:nvSpPr>
              <p:cNvPr id="17437" name="Arc 397"/>
              <p:cNvSpPr>
                <a:spLocks noChangeAspect="1"/>
              </p:cNvSpPr>
              <p:nvPr/>
            </p:nvSpPr>
            <p:spPr bwMode="auto">
              <a:xfrm>
                <a:off x="5178" y="2786"/>
                <a:ext cx="55" cy="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hlink"/>
              </a:solidFill>
              <a:ln w="9525">
                <a:solidFill>
                  <a:schemeClr val="hlink"/>
                </a:solidFill>
                <a:round/>
                <a:headEnd/>
                <a:tailEnd/>
              </a:ln>
            </p:spPr>
            <p:txBody>
              <a:bodyPr wrap="none" anchor="ctr"/>
              <a:lstStyle/>
              <a:p>
                <a:endParaRPr lang="zh-CN" altLang="en-US"/>
              </a:p>
            </p:txBody>
          </p:sp>
          <p:sp>
            <p:nvSpPr>
              <p:cNvPr id="17438" name="Arc 398"/>
              <p:cNvSpPr>
                <a:spLocks noChangeAspect="1"/>
              </p:cNvSpPr>
              <p:nvPr/>
            </p:nvSpPr>
            <p:spPr bwMode="auto">
              <a:xfrm flipH="1">
                <a:off x="5108" y="2786"/>
                <a:ext cx="49" cy="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hlink"/>
              </a:solidFill>
              <a:ln w="9525">
                <a:solidFill>
                  <a:schemeClr val="hlink"/>
                </a:solidFill>
                <a:round/>
                <a:headEnd/>
                <a:tailEnd/>
              </a:ln>
            </p:spPr>
            <p:txBody>
              <a:bodyPr wrap="none" anchor="ctr"/>
              <a:lstStyle/>
              <a:p>
                <a:endParaRPr lang="zh-CN" altLang="en-US"/>
              </a:p>
            </p:txBody>
          </p:sp>
          <p:sp>
            <p:nvSpPr>
              <p:cNvPr id="17439" name="Freeform 399"/>
              <p:cNvSpPr>
                <a:spLocks noChangeAspect="1"/>
              </p:cNvSpPr>
              <p:nvPr/>
            </p:nvSpPr>
            <p:spPr bwMode="auto">
              <a:xfrm>
                <a:off x="5157" y="2786"/>
                <a:ext cx="23" cy="27"/>
              </a:xfrm>
              <a:custGeom>
                <a:avLst/>
                <a:gdLst>
                  <a:gd name="T0" fmla="*/ 0 w 249"/>
                  <a:gd name="T1" fmla="*/ 0 h 201"/>
                  <a:gd name="T2" fmla="*/ 0 w 249"/>
                  <a:gd name="T3" fmla="*/ 0 h 201"/>
                  <a:gd name="T4" fmla="*/ 0 w 249"/>
                  <a:gd name="T5" fmla="*/ 0 h 201"/>
                  <a:gd name="T6" fmla="*/ 0 w 249"/>
                  <a:gd name="T7" fmla="*/ 0 h 201"/>
                  <a:gd name="T8" fmla="*/ 0 w 249"/>
                  <a:gd name="T9" fmla="*/ 0 h 201"/>
                  <a:gd name="T10" fmla="*/ 0 w 249"/>
                  <a:gd name="T11" fmla="*/ 0 h 201"/>
                  <a:gd name="T12" fmla="*/ 0 w 249"/>
                  <a:gd name="T13" fmla="*/ 0 h 201"/>
                  <a:gd name="T14" fmla="*/ 0 60000 65536"/>
                  <a:gd name="T15" fmla="*/ 0 60000 65536"/>
                  <a:gd name="T16" fmla="*/ 0 60000 65536"/>
                  <a:gd name="T17" fmla="*/ 0 60000 65536"/>
                  <a:gd name="T18" fmla="*/ 0 60000 65536"/>
                  <a:gd name="T19" fmla="*/ 0 60000 65536"/>
                  <a:gd name="T20" fmla="*/ 0 60000 65536"/>
                  <a:gd name="T21" fmla="*/ 0 w 249"/>
                  <a:gd name="T22" fmla="*/ 0 h 201"/>
                  <a:gd name="T23" fmla="*/ 249 w 249"/>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01">
                    <a:moveTo>
                      <a:pt x="0" y="200"/>
                    </a:moveTo>
                    <a:lnTo>
                      <a:pt x="0" y="200"/>
                    </a:lnTo>
                    <a:lnTo>
                      <a:pt x="0" y="0"/>
                    </a:lnTo>
                    <a:lnTo>
                      <a:pt x="248" y="0"/>
                    </a:lnTo>
                    <a:lnTo>
                      <a:pt x="248" y="200"/>
                    </a:lnTo>
                    <a:lnTo>
                      <a:pt x="0" y="200"/>
                    </a:lnTo>
                    <a:close/>
                  </a:path>
                </a:pathLst>
              </a:custGeom>
              <a:solidFill>
                <a:schemeClr val="hlink"/>
              </a:solidFill>
              <a:ln w="12700">
                <a:solidFill>
                  <a:schemeClr val="hlink"/>
                </a:solidFill>
                <a:round/>
                <a:headEnd/>
                <a:tailEnd/>
              </a:ln>
            </p:spPr>
            <p:txBody>
              <a:bodyPr wrap="none" anchor="ctr"/>
              <a:lstStyle/>
              <a:p>
                <a:endParaRPr lang="zh-CN" altLang="en-US"/>
              </a:p>
            </p:txBody>
          </p:sp>
          <p:sp>
            <p:nvSpPr>
              <p:cNvPr id="17440" name="AutoShape 400"/>
              <p:cNvSpPr>
                <a:spLocks noChangeAspect="1" noChangeArrowheads="1"/>
              </p:cNvSpPr>
              <p:nvPr/>
            </p:nvSpPr>
            <p:spPr bwMode="auto">
              <a:xfrm flipV="1">
                <a:off x="5145" y="2803"/>
                <a:ext cx="45" cy="65"/>
              </a:xfrm>
              <a:prstGeom prst="triangle">
                <a:avLst>
                  <a:gd name="adj" fmla="val 50000"/>
                </a:avLst>
              </a:prstGeom>
              <a:solidFill>
                <a:schemeClr val="accent1"/>
              </a:solidFill>
              <a:ln w="9525">
                <a:solidFill>
                  <a:schemeClr val="hlink"/>
                </a:solidFill>
                <a:miter lim="800000"/>
                <a:headEnd/>
                <a:tailEnd/>
              </a:ln>
            </p:spPr>
            <p:txBody>
              <a:bodyPr wrap="none" anchor="ctr"/>
              <a:lstStyle/>
              <a:p>
                <a:endParaRPr lang="zh-CN" altLang="en-US"/>
              </a:p>
            </p:txBody>
          </p:sp>
        </p:grpSp>
      </p:grpSp>
      <p:grpSp>
        <p:nvGrpSpPr>
          <p:cNvPr id="17414" name="组合 95"/>
          <p:cNvGrpSpPr>
            <a:grpSpLocks/>
          </p:cNvGrpSpPr>
          <p:nvPr/>
        </p:nvGrpSpPr>
        <p:grpSpPr bwMode="auto">
          <a:xfrm>
            <a:off x="5041900" y="2025254"/>
            <a:ext cx="1500188" cy="1620409"/>
            <a:chOff x="4698341" y="2348874"/>
            <a:chExt cx="1498307" cy="2160937"/>
          </a:xfrm>
        </p:grpSpPr>
        <p:sp>
          <p:nvSpPr>
            <p:cNvPr id="17425" name="矩形 66"/>
            <p:cNvSpPr>
              <a:spLocks noChangeArrowheads="1"/>
            </p:cNvSpPr>
            <p:nvPr/>
          </p:nvSpPr>
          <p:spPr bwMode="auto">
            <a:xfrm>
              <a:off x="4698341" y="3647880"/>
              <a:ext cx="1498307" cy="86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b="1"/>
                <a:t>伙伴     开发人员</a:t>
              </a:r>
              <a:endParaRPr lang="en-US" altLang="zh-CN" b="1"/>
            </a:p>
          </p:txBody>
        </p:sp>
        <p:grpSp>
          <p:nvGrpSpPr>
            <p:cNvPr id="17426" name="Group 401"/>
            <p:cNvGrpSpPr>
              <a:grpSpLocks/>
            </p:cNvGrpSpPr>
            <p:nvPr/>
          </p:nvGrpSpPr>
          <p:grpSpPr bwMode="auto">
            <a:xfrm>
              <a:off x="4980848" y="2348874"/>
              <a:ext cx="904691" cy="1172252"/>
              <a:chOff x="4076" y="2934"/>
              <a:chExt cx="156" cy="233"/>
            </a:xfrm>
          </p:grpSpPr>
          <p:sp>
            <p:nvSpPr>
              <p:cNvPr id="17427" name="Oval 402"/>
              <p:cNvSpPr>
                <a:spLocks noChangeAspect="1" noChangeArrowheads="1"/>
              </p:cNvSpPr>
              <p:nvPr/>
            </p:nvSpPr>
            <p:spPr bwMode="auto">
              <a:xfrm>
                <a:off x="4103" y="2934"/>
                <a:ext cx="101" cy="9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7428" name="Freeform 403"/>
              <p:cNvSpPr>
                <a:spLocks noChangeAspect="1"/>
              </p:cNvSpPr>
              <p:nvPr/>
            </p:nvSpPr>
            <p:spPr bwMode="auto">
              <a:xfrm>
                <a:off x="4076" y="3072"/>
                <a:ext cx="153" cy="95"/>
              </a:xfrm>
              <a:custGeom>
                <a:avLst/>
                <a:gdLst>
                  <a:gd name="T0" fmla="*/ 0 w 249"/>
                  <a:gd name="T1" fmla="*/ 0 h 201"/>
                  <a:gd name="T2" fmla="*/ 0 w 249"/>
                  <a:gd name="T3" fmla="*/ 0 h 201"/>
                  <a:gd name="T4" fmla="*/ 0 w 249"/>
                  <a:gd name="T5" fmla="*/ 0 h 201"/>
                  <a:gd name="T6" fmla="*/ 1 w 249"/>
                  <a:gd name="T7" fmla="*/ 0 h 201"/>
                  <a:gd name="T8" fmla="*/ 1 w 249"/>
                  <a:gd name="T9" fmla="*/ 0 h 201"/>
                  <a:gd name="T10" fmla="*/ 1 w 249"/>
                  <a:gd name="T11" fmla="*/ 0 h 201"/>
                  <a:gd name="T12" fmla="*/ 0 w 249"/>
                  <a:gd name="T13" fmla="*/ 0 h 201"/>
                  <a:gd name="T14" fmla="*/ 0 60000 65536"/>
                  <a:gd name="T15" fmla="*/ 0 60000 65536"/>
                  <a:gd name="T16" fmla="*/ 0 60000 65536"/>
                  <a:gd name="T17" fmla="*/ 0 60000 65536"/>
                  <a:gd name="T18" fmla="*/ 0 60000 65536"/>
                  <a:gd name="T19" fmla="*/ 0 60000 65536"/>
                  <a:gd name="T20" fmla="*/ 0 60000 65536"/>
                  <a:gd name="T21" fmla="*/ 0 w 249"/>
                  <a:gd name="T22" fmla="*/ 0 h 201"/>
                  <a:gd name="T23" fmla="*/ 249 w 249"/>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01">
                    <a:moveTo>
                      <a:pt x="0" y="200"/>
                    </a:moveTo>
                    <a:lnTo>
                      <a:pt x="0" y="200"/>
                    </a:lnTo>
                    <a:lnTo>
                      <a:pt x="0" y="0"/>
                    </a:lnTo>
                    <a:lnTo>
                      <a:pt x="248" y="0"/>
                    </a:lnTo>
                    <a:lnTo>
                      <a:pt x="248" y="200"/>
                    </a:lnTo>
                    <a:lnTo>
                      <a:pt x="0" y="200"/>
                    </a:lnTo>
                    <a:close/>
                  </a:path>
                </a:pathLst>
              </a:custGeom>
              <a:solidFill>
                <a:schemeClr val="accent1"/>
              </a:solidFill>
              <a:ln w="9525">
                <a:solidFill>
                  <a:schemeClr val="tx1"/>
                </a:solidFill>
                <a:round/>
                <a:headEnd/>
                <a:tailEnd/>
              </a:ln>
            </p:spPr>
            <p:txBody>
              <a:bodyPr wrap="none" anchor="ctr"/>
              <a:lstStyle/>
              <a:p>
                <a:endParaRPr lang="zh-CN" altLang="en-US"/>
              </a:p>
            </p:txBody>
          </p:sp>
          <p:grpSp>
            <p:nvGrpSpPr>
              <p:cNvPr id="17429" name="Group 404"/>
              <p:cNvGrpSpPr>
                <a:grpSpLocks noChangeAspect="1"/>
              </p:cNvGrpSpPr>
              <p:nvPr/>
            </p:nvGrpSpPr>
            <p:grpSpPr bwMode="auto">
              <a:xfrm>
                <a:off x="4079" y="3028"/>
                <a:ext cx="153" cy="55"/>
                <a:chOff x="976" y="2560"/>
                <a:chExt cx="248" cy="66"/>
              </a:xfrm>
            </p:grpSpPr>
            <p:sp>
              <p:nvSpPr>
                <p:cNvPr id="17431" name="Arc 405"/>
                <p:cNvSpPr>
                  <a:spLocks noChangeAspect="1"/>
                </p:cNvSpPr>
                <p:nvPr/>
              </p:nvSpPr>
              <p:spPr bwMode="auto">
                <a:xfrm>
                  <a:off x="1084" y="2560"/>
                  <a:ext cx="140" cy="6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accent1"/>
                </a:solidFill>
                <a:ln w="9525">
                  <a:solidFill>
                    <a:schemeClr val="tx1"/>
                  </a:solidFill>
                  <a:round/>
                  <a:headEnd/>
                  <a:tailEnd/>
                </a:ln>
              </p:spPr>
              <p:txBody>
                <a:bodyPr wrap="none" anchor="ctr"/>
                <a:lstStyle/>
                <a:p>
                  <a:endParaRPr lang="zh-CN" altLang="en-US"/>
                </a:p>
              </p:txBody>
            </p:sp>
            <p:sp>
              <p:nvSpPr>
                <p:cNvPr id="17432" name="Arc 406"/>
                <p:cNvSpPr>
                  <a:spLocks noChangeAspect="1"/>
                </p:cNvSpPr>
                <p:nvPr/>
              </p:nvSpPr>
              <p:spPr bwMode="auto">
                <a:xfrm flipH="1">
                  <a:off x="976" y="2560"/>
                  <a:ext cx="128" cy="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accent1"/>
                </a:solidFill>
                <a:ln w="9525">
                  <a:solidFill>
                    <a:schemeClr val="tx1"/>
                  </a:solidFill>
                  <a:round/>
                  <a:headEnd/>
                  <a:tailEnd/>
                </a:ln>
              </p:spPr>
              <p:txBody>
                <a:bodyPr wrap="none" anchor="ctr"/>
                <a:lstStyle/>
                <a:p>
                  <a:endParaRPr lang="zh-CN" altLang="en-US"/>
                </a:p>
              </p:txBody>
            </p:sp>
          </p:grpSp>
          <p:sp>
            <p:nvSpPr>
              <p:cNvPr id="17430" name="AutoShape 410"/>
              <p:cNvSpPr>
                <a:spLocks noChangeAspect="1" noChangeArrowheads="1"/>
              </p:cNvSpPr>
              <p:nvPr/>
            </p:nvSpPr>
            <p:spPr bwMode="auto">
              <a:xfrm flipV="1">
                <a:off x="4131" y="3052"/>
                <a:ext cx="50" cy="73"/>
              </a:xfrm>
              <a:prstGeom prst="triangle">
                <a:avLst>
                  <a:gd name="adj" fmla="val 50000"/>
                </a:avLst>
              </a:prstGeom>
              <a:solidFill>
                <a:schemeClr val="tx1"/>
              </a:solidFill>
              <a:ln w="9525">
                <a:solidFill>
                  <a:schemeClr val="tx1"/>
                </a:solidFill>
                <a:miter lim="800000"/>
                <a:headEnd/>
                <a:tailEnd/>
              </a:ln>
            </p:spPr>
            <p:txBody>
              <a:bodyPr wrap="none" anchor="ctr"/>
              <a:lstStyle/>
              <a:p>
                <a:endParaRPr lang="zh-CN" altLang="en-US"/>
              </a:p>
            </p:txBody>
          </p:sp>
        </p:grpSp>
      </p:grpSp>
      <p:pic>
        <p:nvPicPr>
          <p:cNvPr id="4506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9113" y="3584972"/>
            <a:ext cx="1136650"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63" y="3584972"/>
            <a:ext cx="1136650"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7" name="组合 46"/>
          <p:cNvGrpSpPr>
            <a:grpSpLocks/>
          </p:cNvGrpSpPr>
          <p:nvPr/>
        </p:nvGrpSpPr>
        <p:grpSpPr bwMode="auto">
          <a:xfrm>
            <a:off x="6951664" y="2085975"/>
            <a:ext cx="1571625" cy="1539361"/>
            <a:chOff x="6935960" y="2780928"/>
            <a:chExt cx="1572539" cy="2051821"/>
          </a:xfrm>
        </p:grpSpPr>
        <p:grpSp>
          <p:nvGrpSpPr>
            <p:cNvPr id="17421" name="Group 21"/>
            <p:cNvGrpSpPr>
              <a:grpSpLocks/>
            </p:cNvGrpSpPr>
            <p:nvPr/>
          </p:nvGrpSpPr>
          <p:grpSpPr bwMode="auto">
            <a:xfrm>
              <a:off x="7380312" y="2780928"/>
              <a:ext cx="660400" cy="1157287"/>
              <a:chOff x="2111" y="2247"/>
              <a:chExt cx="592" cy="1034"/>
            </a:xfrm>
          </p:grpSpPr>
          <p:sp>
            <p:nvSpPr>
              <p:cNvPr id="17423" name="Freeform 22"/>
              <p:cNvSpPr>
                <a:spLocks/>
              </p:cNvSpPr>
              <p:nvPr/>
            </p:nvSpPr>
            <p:spPr bwMode="gray">
              <a:xfrm>
                <a:off x="2111" y="2449"/>
                <a:ext cx="592" cy="832"/>
              </a:xfrm>
              <a:custGeom>
                <a:avLst/>
                <a:gdLst>
                  <a:gd name="T0" fmla="*/ 10826407 w 320"/>
                  <a:gd name="T1" fmla="*/ 21281 h 479"/>
                  <a:gd name="T2" fmla="*/ 9543101 w 320"/>
                  <a:gd name="T3" fmla="*/ 679369 h 479"/>
                  <a:gd name="T4" fmla="*/ 8191363 w 320"/>
                  <a:gd name="T5" fmla="*/ 21281 h 479"/>
                  <a:gd name="T6" fmla="*/ 4537691 w 320"/>
                  <a:gd name="T7" fmla="*/ 355162 h 479"/>
                  <a:gd name="T8" fmla="*/ 70515 w 320"/>
                  <a:gd name="T9" fmla="*/ 3603218 h 479"/>
                  <a:gd name="T10" fmla="*/ 2330188 w 320"/>
                  <a:gd name="T11" fmla="*/ 4414608 h 479"/>
                  <a:gd name="T12" fmla="*/ 5533566 w 320"/>
                  <a:gd name="T13" fmla="*/ 1180031 h 479"/>
                  <a:gd name="T14" fmla="*/ 906213 w 320"/>
                  <a:gd name="T15" fmla="*/ 8511926 h 479"/>
                  <a:gd name="T16" fmla="*/ 2200523 w 320"/>
                  <a:gd name="T17" fmla="*/ 9642616 h 479"/>
                  <a:gd name="T18" fmla="*/ 8569095 w 320"/>
                  <a:gd name="T19" fmla="*/ 9110629 h 479"/>
                  <a:gd name="T20" fmla="*/ 9472429 w 320"/>
                  <a:gd name="T21" fmla="*/ 4804576 h 479"/>
                  <a:gd name="T22" fmla="*/ 10896757 w 320"/>
                  <a:gd name="T23" fmla="*/ 9095224 h 479"/>
                  <a:gd name="T24" fmla="*/ 16881304 w 320"/>
                  <a:gd name="T25" fmla="*/ 9694645 h 479"/>
                  <a:gd name="T26" fmla="*/ 18185300 w 320"/>
                  <a:gd name="T27" fmla="*/ 8429084 h 479"/>
                  <a:gd name="T28" fmla="*/ 13551287 w 320"/>
                  <a:gd name="T29" fmla="*/ 1180031 h 479"/>
                  <a:gd name="T30" fmla="*/ 14834758 w 320"/>
                  <a:gd name="T31" fmla="*/ 2787379 h 479"/>
                  <a:gd name="T32" fmla="*/ 18112462 w 320"/>
                  <a:gd name="T33" fmla="*/ 4889737 h 479"/>
                  <a:gd name="T34" fmla="*/ 19011149 w 320"/>
                  <a:gd name="T35" fmla="*/ 3352270 h 479"/>
                  <a:gd name="T36" fmla="*/ 13932570 w 320"/>
                  <a:gd name="T37" fmla="*/ 166756 h 479"/>
                  <a:gd name="T38" fmla="*/ 10826407 w 320"/>
                  <a:gd name="T39" fmla="*/ 21281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0"/>
                  <a:gd name="T61" fmla="*/ 0 h 479"/>
                  <a:gd name="T62" fmla="*/ 320 w 320"/>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0" h="479">
                    <a:moveTo>
                      <a:pt x="168" y="1"/>
                    </a:moveTo>
                    <a:cubicBezTo>
                      <a:pt x="165" y="15"/>
                      <a:pt x="154" y="34"/>
                      <a:pt x="148" y="33"/>
                    </a:cubicBezTo>
                    <a:cubicBezTo>
                      <a:pt x="141" y="33"/>
                      <a:pt x="133" y="15"/>
                      <a:pt x="127" y="1"/>
                    </a:cubicBezTo>
                    <a:cubicBezTo>
                      <a:pt x="105" y="0"/>
                      <a:pt x="88" y="5"/>
                      <a:pt x="70" y="17"/>
                    </a:cubicBezTo>
                    <a:cubicBezTo>
                      <a:pt x="57" y="32"/>
                      <a:pt x="0" y="165"/>
                      <a:pt x="1" y="174"/>
                    </a:cubicBezTo>
                    <a:cubicBezTo>
                      <a:pt x="1" y="183"/>
                      <a:pt x="3" y="212"/>
                      <a:pt x="36" y="213"/>
                    </a:cubicBezTo>
                    <a:cubicBezTo>
                      <a:pt x="63" y="197"/>
                      <a:pt x="86" y="57"/>
                      <a:pt x="86" y="57"/>
                    </a:cubicBezTo>
                    <a:cubicBezTo>
                      <a:pt x="79" y="92"/>
                      <a:pt x="14" y="411"/>
                      <a:pt x="14" y="411"/>
                    </a:cubicBezTo>
                    <a:cubicBezTo>
                      <a:pt x="9" y="452"/>
                      <a:pt x="24" y="464"/>
                      <a:pt x="34" y="466"/>
                    </a:cubicBezTo>
                    <a:cubicBezTo>
                      <a:pt x="55" y="471"/>
                      <a:pt x="114" y="479"/>
                      <a:pt x="133" y="440"/>
                    </a:cubicBezTo>
                    <a:cubicBezTo>
                      <a:pt x="152" y="401"/>
                      <a:pt x="141" y="232"/>
                      <a:pt x="147" y="232"/>
                    </a:cubicBezTo>
                    <a:cubicBezTo>
                      <a:pt x="153" y="232"/>
                      <a:pt x="150" y="400"/>
                      <a:pt x="169" y="439"/>
                    </a:cubicBezTo>
                    <a:cubicBezTo>
                      <a:pt x="188" y="478"/>
                      <a:pt x="243" y="473"/>
                      <a:pt x="262" y="468"/>
                    </a:cubicBezTo>
                    <a:cubicBezTo>
                      <a:pt x="272" y="462"/>
                      <a:pt x="292" y="459"/>
                      <a:pt x="282" y="407"/>
                    </a:cubicBezTo>
                    <a:lnTo>
                      <a:pt x="210" y="57"/>
                    </a:lnTo>
                    <a:cubicBezTo>
                      <a:pt x="201" y="12"/>
                      <a:pt x="218" y="105"/>
                      <a:pt x="230" y="135"/>
                    </a:cubicBezTo>
                    <a:cubicBezTo>
                      <a:pt x="242" y="165"/>
                      <a:pt x="242" y="254"/>
                      <a:pt x="281" y="236"/>
                    </a:cubicBezTo>
                    <a:cubicBezTo>
                      <a:pt x="320" y="218"/>
                      <a:pt x="299" y="180"/>
                      <a:pt x="295" y="162"/>
                    </a:cubicBezTo>
                    <a:cubicBezTo>
                      <a:pt x="288" y="150"/>
                      <a:pt x="237" y="17"/>
                      <a:pt x="216" y="8"/>
                    </a:cubicBezTo>
                    <a:cubicBezTo>
                      <a:pt x="183" y="0"/>
                      <a:pt x="168" y="1"/>
                      <a:pt x="168" y="1"/>
                    </a:cubicBezTo>
                    <a:close/>
                  </a:path>
                </a:pathLst>
              </a:custGeom>
              <a:gradFill rotWithShape="1">
                <a:gsLst>
                  <a:gs pos="0">
                    <a:srgbClr val="00B050"/>
                  </a:gs>
                  <a:gs pos="100000">
                    <a:schemeClr val="hlink"/>
                  </a:gs>
                </a:gsLst>
                <a:lin ang="18900000" scaled="1"/>
              </a:gradFill>
              <a:ln w="9525">
                <a:round/>
                <a:headEnd/>
                <a:tailEnd/>
              </a:ln>
              <a:scene3d>
                <a:camera prst="legacyPerspectiveTopRight"/>
                <a:lightRig rig="legacyNormal2" dir="t"/>
              </a:scene3d>
              <a:sp3d extrusionH="430200" prstMaterial="legacyMetal">
                <a:bevelT w="13500" h="13500" prst="angle"/>
                <a:bevelB w="13500" h="13500" prst="angle"/>
                <a:extrusionClr>
                  <a:schemeClr val="hlink"/>
                </a:extrusionClr>
              </a:sp3d>
            </p:spPr>
            <p:txBody>
              <a:bodyPr>
                <a:flatTx/>
              </a:bodyPr>
              <a:lstStyle/>
              <a:p>
                <a:endParaRPr lang="zh-CN" altLang="en-US"/>
              </a:p>
            </p:txBody>
          </p:sp>
          <p:sp>
            <p:nvSpPr>
              <p:cNvPr id="17424" name="Oval 23"/>
              <p:cNvSpPr>
                <a:spLocks noChangeArrowheads="1"/>
              </p:cNvSpPr>
              <p:nvPr/>
            </p:nvSpPr>
            <p:spPr bwMode="gray">
              <a:xfrm flipH="1">
                <a:off x="2286" y="2247"/>
                <a:ext cx="199" cy="215"/>
              </a:xfrm>
              <a:prstGeom prst="ellipse">
                <a:avLst/>
              </a:prstGeom>
              <a:gradFill rotWithShape="1">
                <a:gsLst>
                  <a:gs pos="0">
                    <a:srgbClr val="00B050"/>
                  </a:gs>
                  <a:gs pos="100000">
                    <a:schemeClr val="hlink"/>
                  </a:gs>
                </a:gsLst>
                <a:lin ang="18900000" scaled="1"/>
              </a:gradFill>
              <a:ln w="9525">
                <a:round/>
                <a:headEnd/>
                <a:tailEnd/>
              </a:ln>
              <a:scene3d>
                <a:camera prst="legacyPerspectiveTopRight"/>
                <a:lightRig rig="legacyNormal2" dir="t"/>
              </a:scene3d>
              <a:sp3d extrusionH="430200" prstMaterial="legacyMetal">
                <a:bevelT w="13500" h="13500" prst="angle"/>
                <a:bevelB w="13500" h="13500" prst="angle"/>
                <a:extrusionClr>
                  <a:schemeClr val="hlink"/>
                </a:extrusionClr>
              </a:sp3d>
            </p:spPr>
            <p:txBody>
              <a:bodyPr wrap="none" anchor="ctr">
                <a:flatTx/>
              </a:bodyPr>
              <a:lstStyle/>
              <a:p>
                <a:endParaRPr lang="zh-CN" altLang="en-US"/>
              </a:p>
            </p:txBody>
          </p:sp>
        </p:grpSp>
        <p:sp>
          <p:nvSpPr>
            <p:cNvPr id="17422" name="矩形 43"/>
            <p:cNvSpPr>
              <a:spLocks noChangeArrowheads="1"/>
            </p:cNvSpPr>
            <p:nvPr/>
          </p:nvSpPr>
          <p:spPr bwMode="auto">
            <a:xfrm>
              <a:off x="6935960" y="3971252"/>
              <a:ext cx="1572539" cy="86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b="1"/>
                <a:t>客户     业务人员</a:t>
              </a:r>
              <a:endParaRPr lang="en-US" altLang="zh-CN" b="1"/>
            </a:p>
          </p:txBody>
        </p:sp>
      </p:grpSp>
      <p:pic>
        <p:nvPicPr>
          <p:cNvPr id="4506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5800" y="3584972"/>
            <a:ext cx="1136650"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矩形 46"/>
          <p:cNvSpPr/>
          <p:nvPr/>
        </p:nvSpPr>
        <p:spPr>
          <a:xfrm>
            <a:off x="0" y="4443958"/>
            <a:ext cx="91440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pPr>
            <a:r>
              <a:rPr lang="zh-CN" altLang="en-US" sz="1800" b="1" dirty="0">
                <a:solidFill>
                  <a:schemeClr val="bg1"/>
                </a:solidFill>
                <a:latin typeface="微软雅黑" pitchFamily="34" charset="-122"/>
                <a:ea typeface="微软雅黑" pitchFamily="34" charset="-122"/>
              </a:rPr>
              <a:t>面向业务人员的建模</a:t>
            </a:r>
            <a:r>
              <a:rPr lang="zh-CN" altLang="en-US" sz="1800" b="1" dirty="0" smtClean="0">
                <a:solidFill>
                  <a:schemeClr val="bg1"/>
                </a:solidFill>
                <a:latin typeface="微软雅黑" pitchFamily="34" charset="-122"/>
                <a:ea typeface="微软雅黑" pitchFamily="34" charset="-122"/>
              </a:rPr>
              <a:t>体系，使</a:t>
            </a:r>
            <a:r>
              <a:rPr lang="zh-CN" altLang="en-US" sz="1800" b="1" dirty="0">
                <a:solidFill>
                  <a:schemeClr val="bg1"/>
                </a:solidFill>
                <a:latin typeface="微软雅黑" pitchFamily="34" charset="-122"/>
                <a:ea typeface="微软雅黑" pitchFamily="34" charset="-122"/>
              </a:rPr>
              <a:t>各种角色都能对业务功能进行配置性</a:t>
            </a:r>
            <a:r>
              <a:rPr lang="zh-CN" altLang="en-US" sz="1800" b="1" dirty="0" smtClean="0">
                <a:solidFill>
                  <a:schemeClr val="bg1"/>
                </a:solidFill>
                <a:latin typeface="微软雅黑" pitchFamily="34" charset="-122"/>
                <a:ea typeface="微软雅黑" pitchFamily="34" charset="-122"/>
              </a:rPr>
              <a:t>开发（</a:t>
            </a:r>
            <a:r>
              <a:rPr lang="en-US" altLang="zh-CN" sz="1800" b="1" dirty="0" smtClean="0">
                <a:solidFill>
                  <a:schemeClr val="bg1"/>
                </a:solidFill>
                <a:latin typeface="微软雅黑" pitchFamily="34" charset="-122"/>
                <a:ea typeface="微软雅黑" pitchFamily="34" charset="-122"/>
              </a:rPr>
              <a:t>90%</a:t>
            </a:r>
            <a:r>
              <a:rPr lang="zh-CN" altLang="en-US" sz="1800" b="1" dirty="0" smtClean="0">
                <a:solidFill>
                  <a:schemeClr val="bg1"/>
                </a:solidFill>
                <a:latin typeface="微软雅黑" pitchFamily="34" charset="-122"/>
                <a:ea typeface="微软雅黑" pitchFamily="34" charset="-122"/>
              </a:rPr>
              <a:t>配置</a:t>
            </a:r>
            <a:r>
              <a:rPr lang="en-US" altLang="zh-CN" sz="1800" b="1" dirty="0" smtClean="0">
                <a:solidFill>
                  <a:schemeClr val="bg1"/>
                </a:solidFill>
                <a:latin typeface="微软雅黑" pitchFamily="34" charset="-122"/>
                <a:ea typeface="微软雅黑" pitchFamily="34" charset="-122"/>
              </a:rPr>
              <a:t>+10%</a:t>
            </a:r>
            <a:r>
              <a:rPr lang="zh-CN" altLang="en-US" sz="1800" b="1" dirty="0" smtClean="0">
                <a:solidFill>
                  <a:schemeClr val="bg1"/>
                </a:solidFill>
                <a:latin typeface="微软雅黑" pitchFamily="34" charset="-122"/>
                <a:ea typeface="微软雅黑" pitchFamily="34" charset="-122"/>
              </a:rPr>
              <a:t>开发）</a:t>
            </a:r>
            <a:endParaRPr lang="zh-CN" altLang="en-US" sz="1800" b="1" dirty="0">
              <a:solidFill>
                <a:schemeClr val="bg1"/>
              </a:solidFill>
              <a:latin typeface="微软雅黑" pitchFamily="34" charset="-122"/>
              <a:ea typeface="微软雅黑" pitchFamily="34" charset="-122"/>
            </a:endParaRPr>
          </a:p>
        </p:txBody>
      </p:sp>
      <p:pic>
        <p:nvPicPr>
          <p:cNvPr id="450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113" y="3531394"/>
            <a:ext cx="1136650"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917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68"/>
                                        </p:tgtEl>
                                        <p:attrNameLst>
                                          <p:attrName>style.visibility</p:attrName>
                                        </p:attrNameLst>
                                      </p:cBhvr>
                                      <p:to>
                                        <p:strVal val="visible"/>
                                      </p:to>
                                    </p:set>
                                    <p:animEffect transition="in" filter="blinds(horizontal)">
                                      <p:cBhvr>
                                        <p:cTn id="7" dur="500"/>
                                        <p:tgtEl>
                                          <p:spTgt spid="45068"/>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5063"/>
                                        </p:tgtEl>
                                        <p:attrNameLst>
                                          <p:attrName>style.visibility</p:attrName>
                                        </p:attrNameLst>
                                      </p:cBhvr>
                                      <p:to>
                                        <p:strVal val="visible"/>
                                      </p:to>
                                    </p:set>
                                    <p:animEffect transition="in" filter="blinds(horizontal)">
                                      <p:cBhvr>
                                        <p:cTn id="11" dur="500"/>
                                        <p:tgtEl>
                                          <p:spTgt spid="45063"/>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5064"/>
                                        </p:tgtEl>
                                        <p:attrNameLst>
                                          <p:attrName>style.visibility</p:attrName>
                                        </p:attrNameLst>
                                      </p:cBhvr>
                                      <p:to>
                                        <p:strVal val="visible"/>
                                      </p:to>
                                    </p:set>
                                    <p:animEffect transition="in" filter="blinds(horizontal)">
                                      <p:cBhvr>
                                        <p:cTn id="15" dur="500"/>
                                        <p:tgtEl>
                                          <p:spTgt spid="45064"/>
                                        </p:tgtEl>
                                      </p:cBhvr>
                                    </p:animEffect>
                                  </p:childTnLst>
                                </p:cTn>
                              </p:par>
                            </p:childTnLst>
                          </p:cTn>
                        </p:par>
                        <p:par>
                          <p:cTn id="16" fill="hold" nodeType="with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5066"/>
                                        </p:tgtEl>
                                        <p:attrNameLst>
                                          <p:attrName>style.visibility</p:attrName>
                                        </p:attrNameLst>
                                      </p:cBhvr>
                                      <p:to>
                                        <p:strVal val="visible"/>
                                      </p:to>
                                    </p:set>
                                    <p:animEffect transition="in" filter="blinds(horizontal)">
                                      <p:cBhvr>
                                        <p:cTn id="19" dur="500"/>
                                        <p:tgtEl>
                                          <p:spTgt spid="45066"/>
                                        </p:tgtEl>
                                      </p:cBhvr>
                                    </p:animEffect>
                                  </p:childTnLst>
                                </p:cTn>
                              </p:par>
                            </p:childTnLst>
                          </p:cTn>
                        </p:par>
                        <p:par>
                          <p:cTn id="20" fill="hold" nodeType="with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6446" y="1971303"/>
            <a:ext cx="7295954" cy="315546"/>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zh-CN" altLang="en-US" sz="1600" kern="0">
              <a:solidFill>
                <a:srgbClr val="FFFFFF"/>
              </a:solidFill>
              <a:latin typeface="微软雅黑" pitchFamily="34" charset="-122"/>
              <a:ea typeface="微软雅黑" pitchFamily="34" charset="-122"/>
            </a:endParaRPr>
          </a:p>
        </p:txBody>
      </p:sp>
      <p:sp>
        <p:nvSpPr>
          <p:cNvPr id="7" name="Rectangle 32"/>
          <p:cNvSpPr/>
          <p:nvPr/>
        </p:nvSpPr>
        <p:spPr bwMode="auto">
          <a:xfrm>
            <a:off x="876446" y="4352204"/>
            <a:ext cx="7295954" cy="773733"/>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defTabSz="950843">
              <a:lnSpc>
                <a:spcPct val="90000"/>
              </a:lnSpc>
            </a:pPr>
            <a:endParaRPr lang="en-US" sz="1836" kern="0" dirty="0">
              <a:solidFill>
                <a:srgbClr val="FFFFFF"/>
              </a:solidFill>
              <a:latin typeface="宋体" charset="-122"/>
              <a:ea typeface="宋体" charset="-122"/>
            </a:endParaRPr>
          </a:p>
          <a:p>
            <a:pPr defTabSz="950843">
              <a:lnSpc>
                <a:spcPct val="90000"/>
              </a:lnSpc>
            </a:pPr>
            <a:endParaRPr lang="en-US" sz="1836" kern="0" dirty="0">
              <a:solidFill>
                <a:srgbClr val="FFFFFF"/>
              </a:solidFill>
              <a:latin typeface="宋体" charset="-122"/>
              <a:ea typeface="宋体" charset="-122"/>
            </a:endParaRPr>
          </a:p>
        </p:txBody>
      </p:sp>
      <p:sp>
        <p:nvSpPr>
          <p:cNvPr id="9" name="Rectangle 32"/>
          <p:cNvSpPr/>
          <p:nvPr/>
        </p:nvSpPr>
        <p:spPr bwMode="auto">
          <a:xfrm>
            <a:off x="876446" y="3781425"/>
            <a:ext cx="7295954" cy="499467"/>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FFFFFF"/>
              </a:solidFill>
              <a:latin typeface="微软雅黑" pitchFamily="34" charset="-122"/>
              <a:ea typeface="微软雅黑" pitchFamily="34" charset="-122"/>
            </a:endParaRPr>
          </a:p>
        </p:txBody>
      </p:sp>
      <p:sp>
        <p:nvSpPr>
          <p:cNvPr id="2" name="圆角矩形 1"/>
          <p:cNvSpPr/>
          <p:nvPr/>
        </p:nvSpPr>
        <p:spPr>
          <a:xfrm>
            <a:off x="1115616" y="4597499"/>
            <a:ext cx="1440160" cy="216024"/>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FFFFFF"/>
                </a:solidFill>
                <a:latin typeface="微软雅黑" pitchFamily="34" charset="-122"/>
                <a:ea typeface="微软雅黑" pitchFamily="34" charset="-122"/>
              </a:rPr>
              <a:t>缓存</a:t>
            </a:r>
          </a:p>
        </p:txBody>
      </p:sp>
      <p:sp>
        <p:nvSpPr>
          <p:cNvPr id="10" name="圆角矩形 9"/>
          <p:cNvSpPr/>
          <p:nvPr/>
        </p:nvSpPr>
        <p:spPr>
          <a:xfrm>
            <a:off x="1115616" y="4876006"/>
            <a:ext cx="1440160" cy="203763"/>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日志</a:t>
            </a:r>
            <a:endParaRPr lang="zh-CN" altLang="en-US" sz="1200">
              <a:solidFill>
                <a:srgbClr val="FFFFFF"/>
              </a:solidFill>
              <a:latin typeface="微软雅黑" pitchFamily="34" charset="-122"/>
              <a:ea typeface="微软雅黑" pitchFamily="34" charset="-122"/>
            </a:endParaRPr>
          </a:p>
        </p:txBody>
      </p:sp>
      <p:sp>
        <p:nvSpPr>
          <p:cNvPr id="11" name="圆角矩形 10"/>
          <p:cNvSpPr/>
          <p:nvPr/>
        </p:nvSpPr>
        <p:spPr>
          <a:xfrm>
            <a:off x="1112987" y="3985432"/>
            <a:ext cx="1440160" cy="243818"/>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模型库</a:t>
            </a:r>
            <a:endParaRPr lang="zh-CN" altLang="en-US" sz="1200">
              <a:solidFill>
                <a:srgbClr val="FFFFFF"/>
              </a:solidFill>
              <a:latin typeface="微软雅黑" pitchFamily="34" charset="-122"/>
              <a:ea typeface="微软雅黑" pitchFamily="34" charset="-122"/>
            </a:endParaRPr>
          </a:p>
        </p:txBody>
      </p:sp>
      <p:sp>
        <p:nvSpPr>
          <p:cNvPr id="12" name="圆角矩形 11"/>
          <p:cNvSpPr/>
          <p:nvPr/>
        </p:nvSpPr>
        <p:spPr>
          <a:xfrm>
            <a:off x="2915816" y="3985432"/>
            <a:ext cx="1440160" cy="240544"/>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动态建模</a:t>
            </a:r>
            <a:endParaRPr lang="zh-CN" altLang="en-US" sz="1200">
              <a:solidFill>
                <a:srgbClr val="FFFFFF"/>
              </a:solidFill>
              <a:latin typeface="微软雅黑" pitchFamily="34" charset="-122"/>
              <a:ea typeface="微软雅黑" pitchFamily="34" charset="-122"/>
            </a:endParaRPr>
          </a:p>
        </p:txBody>
      </p:sp>
      <p:sp>
        <p:nvSpPr>
          <p:cNvPr id="13" name="圆角矩形 12"/>
          <p:cNvSpPr/>
          <p:nvPr/>
        </p:nvSpPr>
        <p:spPr>
          <a:xfrm>
            <a:off x="4716016" y="3985432"/>
            <a:ext cx="1440160" cy="240542"/>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动态服务</a:t>
            </a:r>
            <a:endParaRPr lang="zh-CN" altLang="en-US" sz="1200">
              <a:solidFill>
                <a:srgbClr val="FFFFFF"/>
              </a:solidFill>
              <a:latin typeface="微软雅黑" pitchFamily="34" charset="-122"/>
              <a:ea typeface="微软雅黑" pitchFamily="34" charset="-122"/>
            </a:endParaRPr>
          </a:p>
        </p:txBody>
      </p:sp>
      <p:sp>
        <p:nvSpPr>
          <p:cNvPr id="14" name="圆角矩形 13"/>
          <p:cNvSpPr/>
          <p:nvPr/>
        </p:nvSpPr>
        <p:spPr>
          <a:xfrm>
            <a:off x="6516216" y="3985432"/>
            <a:ext cx="1440160" cy="240542"/>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解释引擎</a:t>
            </a:r>
            <a:endParaRPr lang="zh-CN" altLang="en-US" sz="1200">
              <a:solidFill>
                <a:srgbClr val="FFFFFF"/>
              </a:solidFill>
              <a:latin typeface="微软雅黑" pitchFamily="34" charset="-122"/>
              <a:ea typeface="微软雅黑" pitchFamily="34" charset="-122"/>
            </a:endParaRPr>
          </a:p>
        </p:txBody>
      </p:sp>
      <p:sp>
        <p:nvSpPr>
          <p:cNvPr id="15" name="TextBox 14"/>
          <p:cNvSpPr txBox="1"/>
          <p:nvPr/>
        </p:nvSpPr>
        <p:spPr>
          <a:xfrm>
            <a:off x="3923928" y="3723184"/>
            <a:ext cx="1872208" cy="307777"/>
          </a:xfrm>
          <a:prstGeom prst="rect">
            <a:avLst/>
          </a:prstGeom>
          <a:noFill/>
        </p:spPr>
        <p:txBody>
          <a:bodyPr wrap="square" rtlCol="0">
            <a:spAutoFit/>
          </a:bodyPr>
          <a:lstStyle/>
          <a:p>
            <a:r>
              <a:rPr lang="zh-CN" altLang="en-US" sz="1400" smtClean="0">
                <a:solidFill>
                  <a:srgbClr val="000000"/>
                </a:solidFill>
                <a:latin typeface="微软雅黑" pitchFamily="34" charset="-122"/>
                <a:ea typeface="微软雅黑" pitchFamily="34" charset="-122"/>
              </a:rPr>
              <a:t>动态领域模型</a:t>
            </a:r>
            <a:endParaRPr lang="zh-CN" altLang="en-US" sz="1400">
              <a:solidFill>
                <a:srgbClr val="000000"/>
              </a:solidFill>
              <a:latin typeface="微软雅黑" pitchFamily="34" charset="-122"/>
              <a:ea typeface="微软雅黑" pitchFamily="34" charset="-122"/>
            </a:endParaRPr>
          </a:p>
        </p:txBody>
      </p:sp>
      <p:sp>
        <p:nvSpPr>
          <p:cNvPr id="16" name="TextBox 15"/>
          <p:cNvSpPr txBox="1"/>
          <p:nvPr/>
        </p:nvSpPr>
        <p:spPr>
          <a:xfrm>
            <a:off x="3923928" y="4352205"/>
            <a:ext cx="1872208" cy="307777"/>
          </a:xfrm>
          <a:prstGeom prst="rect">
            <a:avLst/>
          </a:prstGeom>
          <a:noFill/>
        </p:spPr>
        <p:txBody>
          <a:bodyPr wrap="square" rtlCol="0">
            <a:spAutoFit/>
          </a:bodyPr>
          <a:lstStyle/>
          <a:p>
            <a:r>
              <a:rPr lang="zh-CN" altLang="en-US" sz="1400" smtClean="0">
                <a:solidFill>
                  <a:srgbClr val="000000"/>
                </a:solidFill>
                <a:latin typeface="微软雅黑" pitchFamily="34" charset="-122"/>
                <a:ea typeface="微软雅黑" pitchFamily="34" charset="-122"/>
              </a:rPr>
              <a:t>基础服务框架</a:t>
            </a:r>
            <a:endParaRPr lang="zh-CN" altLang="en-US" sz="1400">
              <a:solidFill>
                <a:srgbClr val="000000"/>
              </a:solidFill>
              <a:latin typeface="微软雅黑" pitchFamily="34" charset="-122"/>
              <a:ea typeface="微软雅黑" pitchFamily="34" charset="-122"/>
            </a:endParaRPr>
          </a:p>
        </p:txBody>
      </p:sp>
      <p:sp>
        <p:nvSpPr>
          <p:cNvPr id="18" name="Rectangle 32"/>
          <p:cNvSpPr/>
          <p:nvPr/>
        </p:nvSpPr>
        <p:spPr bwMode="auto">
          <a:xfrm>
            <a:off x="3405386" y="2358938"/>
            <a:ext cx="2232248" cy="1346665"/>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FFFFFF"/>
              </a:solidFill>
              <a:latin typeface="微软雅黑" pitchFamily="34" charset="-122"/>
              <a:ea typeface="微软雅黑" pitchFamily="34" charset="-122"/>
            </a:endParaRPr>
          </a:p>
        </p:txBody>
      </p:sp>
      <p:sp>
        <p:nvSpPr>
          <p:cNvPr id="21" name="TextBox 20"/>
          <p:cNvSpPr txBox="1"/>
          <p:nvPr/>
        </p:nvSpPr>
        <p:spPr>
          <a:xfrm>
            <a:off x="3573833" y="2358938"/>
            <a:ext cx="1872208"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集成开发平台</a:t>
            </a:r>
            <a:endParaRPr lang="zh-CN" altLang="en-US" sz="1400">
              <a:solidFill>
                <a:srgbClr val="000000"/>
              </a:solidFill>
              <a:latin typeface="微软雅黑" pitchFamily="34" charset="-122"/>
              <a:ea typeface="微软雅黑" pitchFamily="34" charset="-122"/>
            </a:endParaRPr>
          </a:p>
        </p:txBody>
      </p:sp>
      <p:sp>
        <p:nvSpPr>
          <p:cNvPr id="28" name="圆角矩形 27"/>
          <p:cNvSpPr/>
          <p:nvPr/>
        </p:nvSpPr>
        <p:spPr>
          <a:xfrm>
            <a:off x="3801430" y="2655246"/>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rgbClr val="FF0000"/>
                </a:solidFill>
                <a:latin typeface="微软雅黑" pitchFamily="34" charset="-122"/>
                <a:ea typeface="微软雅黑" pitchFamily="34" charset="-122"/>
              </a:rPr>
              <a:t>单据</a:t>
            </a:r>
            <a:r>
              <a:rPr lang="zh-CN" altLang="en-US" sz="1200" dirty="0">
                <a:solidFill>
                  <a:srgbClr val="FF0000"/>
                </a:solidFill>
                <a:latin typeface="微软雅黑" pitchFamily="34" charset="-122"/>
                <a:ea typeface="微软雅黑" pitchFamily="34" charset="-122"/>
              </a:rPr>
              <a:t>设计</a:t>
            </a:r>
            <a:r>
              <a:rPr lang="zh-CN" altLang="en-US" sz="1200" dirty="0" smtClean="0">
                <a:solidFill>
                  <a:srgbClr val="FF0000"/>
                </a:solidFill>
                <a:latin typeface="微软雅黑" pitchFamily="34" charset="-122"/>
                <a:ea typeface="微软雅黑" pitchFamily="34" charset="-122"/>
              </a:rPr>
              <a:t>平台</a:t>
            </a:r>
            <a:endParaRPr lang="zh-CN" altLang="en-US" sz="1200" dirty="0">
              <a:solidFill>
                <a:srgbClr val="FF0000"/>
              </a:solidFill>
              <a:latin typeface="微软雅黑" pitchFamily="34" charset="-122"/>
              <a:ea typeface="微软雅黑" pitchFamily="34" charset="-122"/>
            </a:endParaRPr>
          </a:p>
        </p:txBody>
      </p:sp>
      <p:sp>
        <p:nvSpPr>
          <p:cNvPr id="29" name="圆角矩形 28"/>
          <p:cNvSpPr/>
          <p:nvPr/>
        </p:nvSpPr>
        <p:spPr>
          <a:xfrm>
            <a:off x="3801430" y="2914318"/>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流程设计平台</a:t>
            </a:r>
            <a:endParaRPr lang="zh-CN" altLang="en-US" sz="1200">
              <a:solidFill>
                <a:srgbClr val="FFFFFF"/>
              </a:solidFill>
              <a:latin typeface="微软雅黑" pitchFamily="34" charset="-122"/>
              <a:ea typeface="微软雅黑" pitchFamily="34" charset="-122"/>
            </a:endParaRPr>
          </a:p>
        </p:txBody>
      </p:sp>
      <p:sp>
        <p:nvSpPr>
          <p:cNvPr id="30" name="圆角矩形 29"/>
          <p:cNvSpPr/>
          <p:nvPr/>
        </p:nvSpPr>
        <p:spPr>
          <a:xfrm>
            <a:off x="3801430" y="3174894"/>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0000"/>
                </a:solidFill>
                <a:latin typeface="微软雅黑" pitchFamily="34" charset="-122"/>
                <a:ea typeface="微软雅黑" pitchFamily="34" charset="-122"/>
              </a:rPr>
              <a:t>套打设计平台</a:t>
            </a:r>
            <a:endParaRPr lang="zh-CN" altLang="en-US" sz="1200">
              <a:solidFill>
                <a:srgbClr val="FF0000"/>
              </a:solidFill>
              <a:latin typeface="微软雅黑" pitchFamily="34" charset="-122"/>
              <a:ea typeface="微软雅黑" pitchFamily="34" charset="-122"/>
            </a:endParaRPr>
          </a:p>
        </p:txBody>
      </p:sp>
      <p:sp>
        <p:nvSpPr>
          <p:cNvPr id="31" name="圆角矩形 30"/>
          <p:cNvSpPr/>
          <p:nvPr/>
        </p:nvSpPr>
        <p:spPr>
          <a:xfrm>
            <a:off x="3801430" y="3430171"/>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rgbClr val="FF0000"/>
                </a:solidFill>
                <a:latin typeface="微软雅黑" pitchFamily="34" charset="-122"/>
                <a:ea typeface="微软雅黑" pitchFamily="34" charset="-122"/>
              </a:rPr>
              <a:t>报表设计平台</a:t>
            </a:r>
            <a:endParaRPr lang="zh-CN" altLang="en-US" sz="1200" dirty="0">
              <a:solidFill>
                <a:srgbClr val="FF0000"/>
              </a:solidFill>
              <a:latin typeface="微软雅黑" pitchFamily="34" charset="-122"/>
              <a:ea typeface="微软雅黑" pitchFamily="34" charset="-122"/>
            </a:endParaRPr>
          </a:p>
        </p:txBody>
      </p:sp>
      <p:sp>
        <p:nvSpPr>
          <p:cNvPr id="40" name="圆角矩形 39"/>
          <p:cNvSpPr/>
          <p:nvPr/>
        </p:nvSpPr>
        <p:spPr>
          <a:xfrm>
            <a:off x="2916610" y="4597499"/>
            <a:ext cx="1440160" cy="216024"/>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事务</a:t>
            </a:r>
            <a:endParaRPr lang="zh-CN" altLang="en-US" sz="1200">
              <a:solidFill>
                <a:srgbClr val="FFFFFF"/>
              </a:solidFill>
              <a:latin typeface="微软雅黑" pitchFamily="34" charset="-122"/>
              <a:ea typeface="微软雅黑" pitchFamily="34" charset="-122"/>
            </a:endParaRPr>
          </a:p>
        </p:txBody>
      </p:sp>
      <p:sp>
        <p:nvSpPr>
          <p:cNvPr id="41" name="圆角矩形 40"/>
          <p:cNvSpPr/>
          <p:nvPr/>
        </p:nvSpPr>
        <p:spPr>
          <a:xfrm>
            <a:off x="2916610" y="4876006"/>
            <a:ext cx="1440160" cy="203763"/>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异常</a:t>
            </a:r>
            <a:endParaRPr lang="zh-CN" altLang="en-US" sz="1200">
              <a:solidFill>
                <a:srgbClr val="FFFFFF"/>
              </a:solidFill>
              <a:latin typeface="微软雅黑" pitchFamily="34" charset="-122"/>
              <a:ea typeface="微软雅黑" pitchFamily="34" charset="-122"/>
            </a:endParaRPr>
          </a:p>
        </p:txBody>
      </p:sp>
      <p:sp>
        <p:nvSpPr>
          <p:cNvPr id="42" name="圆角矩形 41"/>
          <p:cNvSpPr/>
          <p:nvPr/>
        </p:nvSpPr>
        <p:spPr>
          <a:xfrm>
            <a:off x="4740447" y="4597499"/>
            <a:ext cx="1440160" cy="216024"/>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安全</a:t>
            </a:r>
            <a:endParaRPr lang="zh-CN" altLang="en-US" sz="1200">
              <a:solidFill>
                <a:srgbClr val="FFFFFF"/>
              </a:solidFill>
              <a:latin typeface="微软雅黑" pitchFamily="34" charset="-122"/>
              <a:ea typeface="微软雅黑" pitchFamily="34" charset="-122"/>
            </a:endParaRPr>
          </a:p>
        </p:txBody>
      </p:sp>
      <p:sp>
        <p:nvSpPr>
          <p:cNvPr id="43" name="圆角矩形 42"/>
          <p:cNvSpPr/>
          <p:nvPr/>
        </p:nvSpPr>
        <p:spPr>
          <a:xfrm>
            <a:off x="4740447" y="4876006"/>
            <a:ext cx="1440160" cy="203763"/>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消息</a:t>
            </a:r>
            <a:endParaRPr lang="zh-CN" altLang="en-US" sz="1200">
              <a:solidFill>
                <a:srgbClr val="FFFFFF"/>
              </a:solidFill>
              <a:latin typeface="微软雅黑" pitchFamily="34" charset="-122"/>
              <a:ea typeface="微软雅黑" pitchFamily="34" charset="-122"/>
            </a:endParaRPr>
          </a:p>
        </p:txBody>
      </p:sp>
      <p:sp>
        <p:nvSpPr>
          <p:cNvPr id="44" name="圆角矩形 43"/>
          <p:cNvSpPr/>
          <p:nvPr/>
        </p:nvSpPr>
        <p:spPr>
          <a:xfrm>
            <a:off x="6516216" y="4597499"/>
            <a:ext cx="1440160" cy="213588"/>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权限</a:t>
            </a:r>
            <a:endParaRPr lang="zh-CN" altLang="en-US" sz="1200">
              <a:solidFill>
                <a:srgbClr val="FFFFFF"/>
              </a:solidFill>
              <a:latin typeface="微软雅黑" pitchFamily="34" charset="-122"/>
              <a:ea typeface="微软雅黑" pitchFamily="34" charset="-122"/>
            </a:endParaRPr>
          </a:p>
        </p:txBody>
      </p:sp>
      <p:sp>
        <p:nvSpPr>
          <p:cNvPr id="45" name="圆角矩形 44"/>
          <p:cNvSpPr/>
          <p:nvPr/>
        </p:nvSpPr>
        <p:spPr>
          <a:xfrm>
            <a:off x="6516216" y="4876006"/>
            <a:ext cx="1440160" cy="201327"/>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国际化</a:t>
            </a:r>
            <a:endParaRPr lang="zh-CN" altLang="en-US" sz="1200">
              <a:solidFill>
                <a:srgbClr val="FFFFFF"/>
              </a:solidFill>
              <a:latin typeface="微软雅黑" pitchFamily="34" charset="-122"/>
              <a:ea typeface="微软雅黑" pitchFamily="34" charset="-122"/>
            </a:endParaRPr>
          </a:p>
        </p:txBody>
      </p:sp>
      <p:sp>
        <p:nvSpPr>
          <p:cNvPr id="46" name="Rectangle 32"/>
          <p:cNvSpPr/>
          <p:nvPr/>
        </p:nvSpPr>
        <p:spPr bwMode="auto">
          <a:xfrm>
            <a:off x="876446" y="1331944"/>
            <a:ext cx="7295954" cy="555521"/>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000000"/>
              </a:solidFill>
              <a:latin typeface="微软雅黑" pitchFamily="34" charset="-122"/>
              <a:ea typeface="微软雅黑" pitchFamily="34" charset="-122"/>
            </a:endParaRPr>
          </a:p>
        </p:txBody>
      </p:sp>
      <p:sp>
        <p:nvSpPr>
          <p:cNvPr id="47" name="TextBox 46"/>
          <p:cNvSpPr txBox="1"/>
          <p:nvPr/>
        </p:nvSpPr>
        <p:spPr>
          <a:xfrm>
            <a:off x="3635896" y="1309514"/>
            <a:ext cx="1872208"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平台化业务架构</a:t>
            </a:r>
            <a:endParaRPr lang="zh-CN" altLang="en-US" sz="1400">
              <a:solidFill>
                <a:srgbClr val="000000"/>
              </a:solidFill>
              <a:latin typeface="微软雅黑" pitchFamily="34" charset="-122"/>
              <a:ea typeface="微软雅黑" pitchFamily="34" charset="-122"/>
            </a:endParaRPr>
          </a:p>
        </p:txBody>
      </p:sp>
      <p:sp>
        <p:nvSpPr>
          <p:cNvPr id="48" name="圆角矩形 47"/>
          <p:cNvSpPr/>
          <p:nvPr/>
        </p:nvSpPr>
        <p:spPr>
          <a:xfrm>
            <a:off x="1212055" y="1631300"/>
            <a:ext cx="1127697"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智能会计平台</a:t>
            </a:r>
            <a:endParaRPr lang="zh-CN" altLang="en-US" sz="1200">
              <a:solidFill>
                <a:srgbClr val="FFFFFF"/>
              </a:solidFill>
              <a:latin typeface="微软雅黑" pitchFamily="34" charset="-122"/>
              <a:ea typeface="微软雅黑" pitchFamily="34" charset="-122"/>
            </a:endParaRPr>
          </a:p>
        </p:txBody>
      </p:sp>
      <p:sp>
        <p:nvSpPr>
          <p:cNvPr id="49" name="圆角矩形 48"/>
          <p:cNvSpPr/>
          <p:nvPr/>
        </p:nvSpPr>
        <p:spPr>
          <a:xfrm>
            <a:off x="2567991" y="1629261"/>
            <a:ext cx="1127697"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核销核算平台</a:t>
            </a:r>
            <a:endParaRPr lang="zh-CN" altLang="en-US" sz="1200">
              <a:solidFill>
                <a:srgbClr val="FFFFFF"/>
              </a:solidFill>
              <a:latin typeface="微软雅黑" pitchFamily="34" charset="-122"/>
              <a:ea typeface="微软雅黑" pitchFamily="34" charset="-122"/>
            </a:endParaRPr>
          </a:p>
        </p:txBody>
      </p:sp>
      <p:sp>
        <p:nvSpPr>
          <p:cNvPr id="50" name="圆角矩形 49"/>
          <p:cNvSpPr/>
          <p:nvPr/>
        </p:nvSpPr>
        <p:spPr>
          <a:xfrm>
            <a:off x="3904395" y="1631300"/>
            <a:ext cx="1127697"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FFFFFF"/>
                </a:solidFill>
                <a:latin typeface="微软雅黑" pitchFamily="34" charset="-122"/>
                <a:ea typeface="微软雅黑" pitchFamily="34" charset="-122"/>
              </a:rPr>
              <a:t>信用管理平台</a:t>
            </a:r>
          </a:p>
        </p:txBody>
      </p:sp>
      <p:sp>
        <p:nvSpPr>
          <p:cNvPr id="51" name="圆角矩形 50"/>
          <p:cNvSpPr/>
          <p:nvPr/>
        </p:nvSpPr>
        <p:spPr>
          <a:xfrm>
            <a:off x="5256076" y="1629260"/>
            <a:ext cx="1127697"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库存管理平台</a:t>
            </a:r>
            <a:endParaRPr lang="zh-CN" altLang="en-US" sz="1200">
              <a:solidFill>
                <a:srgbClr val="FFFFFF"/>
              </a:solidFill>
              <a:latin typeface="微软雅黑" pitchFamily="34" charset="-122"/>
              <a:ea typeface="微软雅黑" pitchFamily="34" charset="-122"/>
            </a:endParaRPr>
          </a:p>
        </p:txBody>
      </p:sp>
      <p:sp>
        <p:nvSpPr>
          <p:cNvPr id="52" name="圆角矩形 51"/>
          <p:cNvSpPr/>
          <p:nvPr/>
        </p:nvSpPr>
        <p:spPr>
          <a:xfrm>
            <a:off x="6648659" y="1629259"/>
            <a:ext cx="1127697"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预警平台</a:t>
            </a:r>
            <a:endParaRPr lang="zh-CN" altLang="en-US" sz="1200">
              <a:solidFill>
                <a:srgbClr val="FFFFFF"/>
              </a:solidFill>
              <a:latin typeface="微软雅黑" pitchFamily="34" charset="-122"/>
              <a:ea typeface="微软雅黑" pitchFamily="34" charset="-122"/>
            </a:endParaRPr>
          </a:p>
        </p:txBody>
      </p:sp>
      <p:sp>
        <p:nvSpPr>
          <p:cNvPr id="53" name="圆角矩形 52"/>
          <p:cNvSpPr/>
          <p:nvPr/>
        </p:nvSpPr>
        <p:spPr>
          <a:xfrm>
            <a:off x="7884368" y="1631301"/>
            <a:ext cx="168446" cy="201383"/>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smtClean="0">
                <a:solidFill>
                  <a:srgbClr val="FFFFFF"/>
                </a:solidFill>
                <a:latin typeface="微软雅黑" pitchFamily="34" charset="-122"/>
                <a:ea typeface="微软雅黑" pitchFamily="34" charset="-122"/>
              </a:rPr>
              <a:t>…</a:t>
            </a:r>
            <a:endParaRPr lang="zh-CN" altLang="en-US" sz="1200">
              <a:solidFill>
                <a:srgbClr val="FFFFFF"/>
              </a:solidFill>
              <a:latin typeface="微软雅黑" pitchFamily="34" charset="-122"/>
              <a:ea typeface="微软雅黑" pitchFamily="34" charset="-122"/>
            </a:endParaRPr>
          </a:p>
        </p:txBody>
      </p:sp>
      <p:sp>
        <p:nvSpPr>
          <p:cNvPr id="54" name="Rectangle 32"/>
          <p:cNvSpPr/>
          <p:nvPr/>
        </p:nvSpPr>
        <p:spPr bwMode="auto">
          <a:xfrm>
            <a:off x="876446" y="589434"/>
            <a:ext cx="2255394" cy="683501"/>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000000"/>
              </a:solidFill>
              <a:latin typeface="微软雅黑" pitchFamily="34" charset="-122"/>
              <a:ea typeface="微软雅黑" pitchFamily="34" charset="-122"/>
            </a:endParaRPr>
          </a:p>
        </p:txBody>
      </p:sp>
      <p:sp>
        <p:nvSpPr>
          <p:cNvPr id="55" name="TextBox 54"/>
          <p:cNvSpPr txBox="1"/>
          <p:nvPr/>
        </p:nvSpPr>
        <p:spPr>
          <a:xfrm>
            <a:off x="1068039" y="577012"/>
            <a:ext cx="1872208"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标准应用</a:t>
            </a:r>
            <a:endParaRPr lang="zh-CN" altLang="en-US" sz="1400">
              <a:solidFill>
                <a:srgbClr val="000000"/>
              </a:solidFill>
              <a:latin typeface="微软雅黑" pitchFamily="34" charset="-122"/>
              <a:ea typeface="微软雅黑" pitchFamily="34" charset="-122"/>
            </a:endParaRPr>
          </a:p>
        </p:txBody>
      </p:sp>
      <p:sp>
        <p:nvSpPr>
          <p:cNvPr id="56" name="Rectangle 32"/>
          <p:cNvSpPr/>
          <p:nvPr/>
        </p:nvSpPr>
        <p:spPr bwMode="auto">
          <a:xfrm>
            <a:off x="5928579" y="589434"/>
            <a:ext cx="2255394" cy="683501"/>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000000"/>
              </a:solidFill>
              <a:latin typeface="微软雅黑" pitchFamily="34" charset="-122"/>
              <a:ea typeface="微软雅黑" pitchFamily="34" charset="-122"/>
            </a:endParaRPr>
          </a:p>
        </p:txBody>
      </p:sp>
      <p:sp>
        <p:nvSpPr>
          <p:cNvPr id="57" name="TextBox 56"/>
          <p:cNvSpPr txBox="1"/>
          <p:nvPr/>
        </p:nvSpPr>
        <p:spPr>
          <a:xfrm>
            <a:off x="6120172" y="555526"/>
            <a:ext cx="1872208" cy="338554"/>
          </a:xfrm>
          <a:prstGeom prst="rect">
            <a:avLst/>
          </a:prstGeom>
          <a:noFill/>
        </p:spPr>
        <p:txBody>
          <a:bodyPr wrap="square" rtlCol="0">
            <a:spAutoFit/>
          </a:bodyPr>
          <a:lstStyle/>
          <a:p>
            <a:pPr algn="ctr"/>
            <a:r>
              <a:rPr lang="zh-CN" altLang="en-US" sz="1400">
                <a:solidFill>
                  <a:srgbClr val="000000"/>
                </a:solidFill>
                <a:latin typeface="微软雅黑" pitchFamily="34" charset="-122"/>
                <a:ea typeface="微软雅黑" pitchFamily="34" charset="-122"/>
              </a:rPr>
              <a:t>移动</a:t>
            </a:r>
            <a:r>
              <a:rPr lang="zh-CN" altLang="en-US" sz="1600" smtClean="0">
                <a:solidFill>
                  <a:srgbClr val="000000"/>
                </a:solidFill>
                <a:latin typeface="微软雅黑" pitchFamily="34" charset="-122"/>
                <a:ea typeface="微软雅黑" pitchFamily="34" charset="-122"/>
              </a:rPr>
              <a:t>应用</a:t>
            </a:r>
            <a:endParaRPr lang="zh-CN" altLang="en-US" sz="1600">
              <a:solidFill>
                <a:srgbClr val="000000"/>
              </a:solidFill>
              <a:latin typeface="微软雅黑" pitchFamily="34" charset="-122"/>
              <a:ea typeface="微软雅黑" pitchFamily="34" charset="-122"/>
            </a:endParaRPr>
          </a:p>
        </p:txBody>
      </p:sp>
      <p:sp>
        <p:nvSpPr>
          <p:cNvPr id="58" name="Rectangle 32"/>
          <p:cNvSpPr/>
          <p:nvPr/>
        </p:nvSpPr>
        <p:spPr bwMode="auto">
          <a:xfrm>
            <a:off x="3396726" y="593626"/>
            <a:ext cx="2255394" cy="683501"/>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000000"/>
              </a:solidFill>
              <a:latin typeface="微软雅黑" pitchFamily="34" charset="-122"/>
              <a:ea typeface="微软雅黑" pitchFamily="34" charset="-122"/>
            </a:endParaRPr>
          </a:p>
        </p:txBody>
      </p:sp>
      <p:sp>
        <p:nvSpPr>
          <p:cNvPr id="59" name="TextBox 58"/>
          <p:cNvSpPr txBox="1"/>
          <p:nvPr/>
        </p:nvSpPr>
        <p:spPr>
          <a:xfrm>
            <a:off x="3588319" y="555526"/>
            <a:ext cx="1872208" cy="338554"/>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行业</a:t>
            </a:r>
            <a:r>
              <a:rPr lang="zh-CN" altLang="en-US" sz="1600" smtClean="0">
                <a:solidFill>
                  <a:srgbClr val="000000"/>
                </a:solidFill>
                <a:latin typeface="微软雅黑" pitchFamily="34" charset="-122"/>
                <a:ea typeface="微软雅黑" pitchFamily="34" charset="-122"/>
              </a:rPr>
              <a:t>应用</a:t>
            </a:r>
            <a:endParaRPr lang="zh-CN" altLang="en-US" sz="1600">
              <a:solidFill>
                <a:srgbClr val="000000"/>
              </a:solidFill>
              <a:latin typeface="微软雅黑" pitchFamily="34" charset="-122"/>
              <a:ea typeface="微软雅黑" pitchFamily="34" charset="-122"/>
            </a:endParaRPr>
          </a:p>
        </p:txBody>
      </p:sp>
      <p:sp>
        <p:nvSpPr>
          <p:cNvPr id="61" name="圆角矩形 60"/>
          <p:cNvSpPr/>
          <p:nvPr/>
        </p:nvSpPr>
        <p:spPr>
          <a:xfrm>
            <a:off x="996030" y="843558"/>
            <a:ext cx="1991793" cy="289919"/>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财务</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制造</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分销</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供应链</a:t>
            </a:r>
            <a:r>
              <a:rPr lang="en-US" altLang="zh-CN" sz="1200" smtClean="0">
                <a:solidFill>
                  <a:srgbClr val="FFFFFF"/>
                </a:solidFill>
                <a:latin typeface="微软雅黑" pitchFamily="34" charset="-122"/>
                <a:ea typeface="微软雅黑" pitchFamily="34" charset="-122"/>
              </a:rPr>
              <a:t>…</a:t>
            </a:r>
            <a:endParaRPr lang="zh-CN" altLang="en-US" sz="1200">
              <a:solidFill>
                <a:srgbClr val="FFFFFF"/>
              </a:solidFill>
              <a:latin typeface="微软雅黑" pitchFamily="34" charset="-122"/>
              <a:ea typeface="微软雅黑" pitchFamily="34" charset="-122"/>
            </a:endParaRPr>
          </a:p>
        </p:txBody>
      </p:sp>
      <p:sp>
        <p:nvSpPr>
          <p:cNvPr id="62" name="圆角矩形 61"/>
          <p:cNvSpPr/>
          <p:nvPr/>
        </p:nvSpPr>
        <p:spPr>
          <a:xfrm>
            <a:off x="3576103" y="843558"/>
            <a:ext cx="1932001" cy="289919"/>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机械</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电子</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医疗</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零售</a:t>
            </a:r>
            <a:r>
              <a:rPr lang="en-US" altLang="zh-CN" sz="1200" smtClean="0">
                <a:solidFill>
                  <a:srgbClr val="FFFFFF"/>
                </a:solidFill>
                <a:latin typeface="微软雅黑" pitchFamily="34" charset="-122"/>
                <a:ea typeface="微软雅黑" pitchFamily="34" charset="-122"/>
              </a:rPr>
              <a:t>…</a:t>
            </a:r>
            <a:endParaRPr lang="zh-CN" altLang="en-US" sz="1200">
              <a:solidFill>
                <a:srgbClr val="FFFFFF"/>
              </a:solidFill>
              <a:latin typeface="微软雅黑" pitchFamily="34" charset="-122"/>
              <a:ea typeface="微软雅黑" pitchFamily="34" charset="-122"/>
            </a:endParaRPr>
          </a:p>
        </p:txBody>
      </p:sp>
      <p:sp>
        <p:nvSpPr>
          <p:cNvPr id="63" name="圆角矩形 62"/>
          <p:cNvSpPr/>
          <p:nvPr/>
        </p:nvSpPr>
        <p:spPr>
          <a:xfrm>
            <a:off x="6061022" y="843558"/>
            <a:ext cx="1991793" cy="289919"/>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工作台</a:t>
            </a:r>
            <a:r>
              <a:rPr lang="en-US" altLang="zh-CN" sz="1200" smtClean="0">
                <a:solidFill>
                  <a:srgbClr val="FFFFFF"/>
                </a:solidFill>
                <a:latin typeface="微软雅黑" pitchFamily="34" charset="-122"/>
                <a:ea typeface="微软雅黑" pitchFamily="34" charset="-122"/>
              </a:rPr>
              <a:t>/SDK/</a:t>
            </a:r>
            <a:r>
              <a:rPr lang="zh-CN" altLang="en-US" sz="1200" smtClean="0">
                <a:solidFill>
                  <a:srgbClr val="FFFFFF"/>
                </a:solidFill>
                <a:latin typeface="微软雅黑" pitchFamily="34" charset="-122"/>
                <a:ea typeface="微软雅黑" pitchFamily="34" charset="-122"/>
              </a:rPr>
              <a:t>云之家</a:t>
            </a:r>
            <a:r>
              <a:rPr lang="en-US" altLang="zh-CN" sz="1200" smtClean="0">
                <a:solidFill>
                  <a:srgbClr val="FFFFFF"/>
                </a:solidFill>
                <a:latin typeface="微软雅黑" pitchFamily="34" charset="-122"/>
                <a:ea typeface="微软雅黑" pitchFamily="34" charset="-122"/>
              </a:rPr>
              <a:t>/</a:t>
            </a:r>
            <a:r>
              <a:rPr lang="zh-CN" altLang="en-US" sz="1200" smtClean="0">
                <a:solidFill>
                  <a:srgbClr val="FFFFFF"/>
                </a:solidFill>
                <a:latin typeface="微软雅黑" pitchFamily="34" charset="-122"/>
                <a:ea typeface="微软雅黑" pitchFamily="34" charset="-122"/>
              </a:rPr>
              <a:t>微信</a:t>
            </a:r>
            <a:endParaRPr lang="zh-CN" altLang="en-US" sz="1200">
              <a:solidFill>
                <a:srgbClr val="FFFFFF"/>
              </a:solidFill>
              <a:latin typeface="微软雅黑" pitchFamily="34" charset="-122"/>
              <a:ea typeface="微软雅黑" pitchFamily="34" charset="-122"/>
            </a:endParaRPr>
          </a:p>
        </p:txBody>
      </p:sp>
      <p:sp>
        <p:nvSpPr>
          <p:cNvPr id="60" name="Rectangle 32"/>
          <p:cNvSpPr/>
          <p:nvPr/>
        </p:nvSpPr>
        <p:spPr bwMode="auto">
          <a:xfrm>
            <a:off x="5917006" y="2355726"/>
            <a:ext cx="2266967" cy="1346666"/>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FFFFFF"/>
              </a:solidFill>
              <a:latin typeface="微软雅黑" pitchFamily="34" charset="-122"/>
              <a:ea typeface="微软雅黑" pitchFamily="34" charset="-122"/>
            </a:endParaRPr>
          </a:p>
        </p:txBody>
      </p:sp>
      <p:sp>
        <p:nvSpPr>
          <p:cNvPr id="64" name="TextBox 63"/>
          <p:cNvSpPr txBox="1"/>
          <p:nvPr/>
        </p:nvSpPr>
        <p:spPr>
          <a:xfrm>
            <a:off x="6084168" y="2355726"/>
            <a:ext cx="1872208"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移动平台</a:t>
            </a:r>
            <a:endParaRPr lang="zh-CN" altLang="en-US" sz="1400">
              <a:solidFill>
                <a:srgbClr val="000000"/>
              </a:solidFill>
              <a:latin typeface="微软雅黑" pitchFamily="34" charset="-122"/>
              <a:ea typeface="微软雅黑" pitchFamily="34" charset="-122"/>
            </a:endParaRPr>
          </a:p>
        </p:txBody>
      </p:sp>
      <p:sp>
        <p:nvSpPr>
          <p:cNvPr id="65" name="圆角矩形 64"/>
          <p:cNvSpPr/>
          <p:nvPr/>
        </p:nvSpPr>
        <p:spPr>
          <a:xfrm>
            <a:off x="6300192" y="2666520"/>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开发部署平台</a:t>
            </a:r>
            <a:endParaRPr lang="zh-CN" altLang="en-US" sz="1200">
              <a:solidFill>
                <a:srgbClr val="FFFFFF"/>
              </a:solidFill>
              <a:latin typeface="微软雅黑" pitchFamily="34" charset="-122"/>
              <a:ea typeface="微软雅黑" pitchFamily="34" charset="-122"/>
            </a:endParaRPr>
          </a:p>
        </p:txBody>
      </p:sp>
      <p:sp>
        <p:nvSpPr>
          <p:cNvPr id="66" name="圆角矩形 65"/>
          <p:cNvSpPr/>
          <p:nvPr/>
        </p:nvSpPr>
        <p:spPr>
          <a:xfrm>
            <a:off x="6300192" y="2911107"/>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移动运行引擎</a:t>
            </a:r>
            <a:endParaRPr lang="zh-CN" altLang="en-US" sz="1200">
              <a:solidFill>
                <a:srgbClr val="FFFFFF"/>
              </a:solidFill>
              <a:latin typeface="微软雅黑" pitchFamily="34" charset="-122"/>
              <a:ea typeface="微软雅黑" pitchFamily="34" charset="-122"/>
            </a:endParaRPr>
          </a:p>
        </p:txBody>
      </p:sp>
      <p:sp>
        <p:nvSpPr>
          <p:cNvPr id="67" name="圆角矩形 66"/>
          <p:cNvSpPr/>
          <p:nvPr/>
        </p:nvSpPr>
        <p:spPr>
          <a:xfrm>
            <a:off x="6300192" y="3171682"/>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云模版服务</a:t>
            </a:r>
            <a:endParaRPr lang="zh-CN" altLang="en-US" sz="1200">
              <a:solidFill>
                <a:srgbClr val="FFFFFF"/>
              </a:solidFill>
              <a:latin typeface="微软雅黑" pitchFamily="34" charset="-122"/>
              <a:ea typeface="微软雅黑" pitchFamily="34" charset="-122"/>
            </a:endParaRPr>
          </a:p>
        </p:txBody>
      </p:sp>
      <p:sp>
        <p:nvSpPr>
          <p:cNvPr id="68" name="圆角矩形 67"/>
          <p:cNvSpPr/>
          <p:nvPr/>
        </p:nvSpPr>
        <p:spPr>
          <a:xfrm>
            <a:off x="6300192" y="3426959"/>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云消息服务</a:t>
            </a:r>
            <a:endParaRPr lang="zh-CN" altLang="en-US" sz="1200">
              <a:solidFill>
                <a:srgbClr val="FFFFFF"/>
              </a:solidFill>
              <a:latin typeface="微软雅黑" pitchFamily="34" charset="-122"/>
              <a:ea typeface="微软雅黑" pitchFamily="34" charset="-122"/>
            </a:endParaRPr>
          </a:p>
        </p:txBody>
      </p:sp>
      <p:sp>
        <p:nvSpPr>
          <p:cNvPr id="69" name="Rectangle 32"/>
          <p:cNvSpPr/>
          <p:nvPr/>
        </p:nvSpPr>
        <p:spPr bwMode="auto">
          <a:xfrm>
            <a:off x="876446" y="2377360"/>
            <a:ext cx="2228334" cy="1346666"/>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kern="0" dirty="0">
              <a:solidFill>
                <a:srgbClr val="FFFFFF"/>
              </a:solidFill>
              <a:latin typeface="微软雅黑" pitchFamily="34" charset="-122"/>
              <a:ea typeface="微软雅黑" pitchFamily="34" charset="-122"/>
            </a:endParaRPr>
          </a:p>
        </p:txBody>
      </p:sp>
      <p:sp>
        <p:nvSpPr>
          <p:cNvPr id="70" name="TextBox 69"/>
          <p:cNvSpPr txBox="1"/>
          <p:nvPr/>
        </p:nvSpPr>
        <p:spPr>
          <a:xfrm>
            <a:off x="1043608" y="2377360"/>
            <a:ext cx="1872208"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协同管理</a:t>
            </a:r>
            <a:endParaRPr lang="zh-CN" altLang="en-US" sz="1400">
              <a:solidFill>
                <a:srgbClr val="000000"/>
              </a:solidFill>
              <a:latin typeface="微软雅黑" pitchFamily="34" charset="-122"/>
              <a:ea typeface="微软雅黑" pitchFamily="34" charset="-122"/>
            </a:endParaRPr>
          </a:p>
        </p:txBody>
      </p:sp>
      <p:sp>
        <p:nvSpPr>
          <p:cNvPr id="71" name="圆角矩形 70"/>
          <p:cNvSpPr/>
          <p:nvPr/>
        </p:nvSpPr>
        <p:spPr>
          <a:xfrm>
            <a:off x="1268576" y="2673667"/>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应用管理</a:t>
            </a:r>
            <a:endParaRPr lang="zh-CN" altLang="en-US" sz="1200">
              <a:solidFill>
                <a:srgbClr val="FFFFFF"/>
              </a:solidFill>
              <a:latin typeface="微软雅黑" pitchFamily="34" charset="-122"/>
              <a:ea typeface="微软雅黑" pitchFamily="34" charset="-122"/>
            </a:endParaRPr>
          </a:p>
        </p:txBody>
      </p:sp>
      <p:sp>
        <p:nvSpPr>
          <p:cNvPr id="72" name="圆角矩形 71"/>
          <p:cNvSpPr/>
          <p:nvPr/>
        </p:nvSpPr>
        <p:spPr>
          <a:xfrm>
            <a:off x="1268576" y="2932739"/>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成员管理</a:t>
            </a:r>
            <a:endParaRPr lang="zh-CN" altLang="en-US" sz="1200">
              <a:solidFill>
                <a:srgbClr val="FFFFFF"/>
              </a:solidFill>
              <a:latin typeface="微软雅黑" pitchFamily="34" charset="-122"/>
              <a:ea typeface="微软雅黑" pitchFamily="34" charset="-122"/>
            </a:endParaRPr>
          </a:p>
        </p:txBody>
      </p:sp>
      <p:sp>
        <p:nvSpPr>
          <p:cNvPr id="73" name="圆角矩形 72"/>
          <p:cNvSpPr/>
          <p:nvPr/>
        </p:nvSpPr>
        <p:spPr>
          <a:xfrm>
            <a:off x="1268576" y="3193315"/>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成果发布</a:t>
            </a:r>
            <a:endParaRPr lang="zh-CN" altLang="en-US" sz="1200">
              <a:solidFill>
                <a:srgbClr val="FFFFFF"/>
              </a:solidFill>
              <a:latin typeface="微软雅黑" pitchFamily="34" charset="-122"/>
              <a:ea typeface="微软雅黑" pitchFamily="34" charset="-122"/>
            </a:endParaRPr>
          </a:p>
        </p:txBody>
      </p:sp>
      <p:sp>
        <p:nvSpPr>
          <p:cNvPr id="74" name="圆角矩形 73"/>
          <p:cNvSpPr/>
          <p:nvPr/>
        </p:nvSpPr>
        <p:spPr>
          <a:xfrm>
            <a:off x="1268576" y="3448592"/>
            <a:ext cx="1440160" cy="20342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FFFFFF"/>
                </a:solidFill>
                <a:latin typeface="微软雅黑" pitchFamily="34" charset="-122"/>
                <a:ea typeface="微软雅黑" pitchFamily="34" charset="-122"/>
              </a:rPr>
              <a:t>部署管理</a:t>
            </a:r>
            <a:endParaRPr lang="zh-CN" altLang="en-US" sz="1200">
              <a:solidFill>
                <a:srgbClr val="FFFFFF"/>
              </a:solidFill>
              <a:latin typeface="微软雅黑" pitchFamily="34" charset="-122"/>
              <a:ea typeface="微软雅黑" pitchFamily="34" charset="-122"/>
            </a:endParaRPr>
          </a:p>
        </p:txBody>
      </p:sp>
      <p:sp>
        <p:nvSpPr>
          <p:cNvPr id="75" name="Freeform 77"/>
          <p:cNvSpPr>
            <a:spLocks noEditPoints="1"/>
          </p:cNvSpPr>
          <p:nvPr/>
        </p:nvSpPr>
        <p:spPr bwMode="auto">
          <a:xfrm>
            <a:off x="5040052" y="2059299"/>
            <a:ext cx="180020" cy="152411"/>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endParaRPr lang="en-US" sz="2000">
              <a:solidFill>
                <a:srgbClr val="000000"/>
              </a:solidFill>
              <a:latin typeface="宋体" charset="-122"/>
              <a:ea typeface="宋体" charset="-122"/>
            </a:endParaRPr>
          </a:p>
        </p:txBody>
      </p:sp>
      <p:sp>
        <p:nvSpPr>
          <p:cNvPr id="8" name="TextBox 7"/>
          <p:cNvSpPr txBox="1"/>
          <p:nvPr/>
        </p:nvSpPr>
        <p:spPr>
          <a:xfrm>
            <a:off x="3995936" y="1975941"/>
            <a:ext cx="1134125" cy="307777"/>
          </a:xfrm>
          <a:prstGeom prst="rect">
            <a:avLst/>
          </a:prstGeom>
          <a:noFill/>
        </p:spPr>
        <p:txBody>
          <a:bodyPr wrap="square" rtlCol="0">
            <a:spAutoFit/>
          </a:bodyPr>
          <a:lstStyle/>
          <a:p>
            <a:pPr algn="ctr"/>
            <a:r>
              <a:rPr lang="zh-CN" altLang="en-US" sz="1400" smtClean="0">
                <a:solidFill>
                  <a:srgbClr val="000000"/>
                </a:solidFill>
                <a:latin typeface="微软雅黑" pitchFamily="34" charset="-122"/>
                <a:ea typeface="微软雅黑" pitchFamily="34" charset="-122"/>
              </a:rPr>
              <a:t>协同开发云</a:t>
            </a:r>
            <a:endParaRPr lang="zh-CN" altLang="en-US" sz="1400">
              <a:solidFill>
                <a:srgbClr val="000000"/>
              </a:solidFill>
              <a:latin typeface="微软雅黑" pitchFamily="34" charset="-122"/>
              <a:ea typeface="微软雅黑" pitchFamily="34" charset="-122"/>
            </a:endParaRPr>
          </a:p>
        </p:txBody>
      </p:sp>
      <p:sp>
        <p:nvSpPr>
          <p:cNvPr id="76" name="标题 1"/>
          <p:cNvSpPr txBox="1">
            <a:spLocks/>
          </p:cNvSpPr>
          <p:nvPr/>
        </p:nvSpPr>
        <p:spPr>
          <a:xfrm>
            <a:off x="323850" y="33338"/>
            <a:ext cx="7416800" cy="456010"/>
          </a:xfrm>
          <a:prstGeom prst="rect">
            <a:avLst/>
          </a:prstGeom>
          <a:noFill/>
          <a:ln>
            <a:noFill/>
          </a:ln>
          <a:effectLst/>
        </p:spPr>
        <p:txBody>
          <a:bodyPr anchor="ctr"/>
          <a:lstStyle>
            <a:lvl1pPr eaLnBrk="0" fontAlgn="base" hangingPunct="0">
              <a:spcBef>
                <a:spcPct val="0"/>
              </a:spcBef>
              <a:spcAft>
                <a:spcPct val="0"/>
              </a:spcAft>
              <a:defRPr sz="3200" b="1">
                <a:solidFill>
                  <a:srgbClr val="00549A"/>
                </a:solidFill>
                <a:effectLst>
                  <a:outerShdw blurRad="38100" dist="38100" dir="2700000" algn="tl">
                    <a:srgbClr val="C0C0C0"/>
                  </a:outerShdw>
                </a:effectLst>
                <a:latin typeface="+mj-lt"/>
                <a:ea typeface="+mj-ea"/>
                <a:cs typeface="微软雅黑"/>
              </a:defRPr>
            </a:lvl1pPr>
            <a:lvl2pPr lvl="1" eaLnBrk="0" fontAlgn="base" hangingPunct="0">
              <a:spcBef>
                <a:spcPct val="0"/>
              </a:spcBef>
              <a:spcAft>
                <a:spcPct val="0"/>
              </a:spcAft>
              <a:defRPr sz="2800" b="1">
                <a:solidFill>
                  <a:srgbClr val="00549A"/>
                </a:solidFill>
                <a:effectLst>
                  <a:outerShdw blurRad="38100" dist="38100" dir="2700000" algn="tl">
                    <a:srgbClr val="C0C0C0"/>
                  </a:outerShdw>
                </a:effectLst>
                <a:latin typeface="Arial" charset="0"/>
                <a:ea typeface="微软雅黑" pitchFamily="34" charset="-122"/>
                <a:cs typeface="微软雅黑"/>
              </a:defRPr>
            </a:lvl2pPr>
            <a:lvl3pPr eaLnBrk="0" fontAlgn="base" hangingPunct="0">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cs typeface="微软雅黑"/>
              </a:defRPr>
            </a:lvl3pPr>
            <a:lvl4pPr eaLnBrk="0" fontAlgn="base" hangingPunct="0">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cs typeface="微软雅黑"/>
              </a:defRPr>
            </a:lvl4pPr>
            <a:lvl5pPr eaLnBrk="0" fontAlgn="base" hangingPunct="0">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cs typeface="微软雅黑"/>
              </a:defRPr>
            </a:lvl5pPr>
            <a:lvl6pPr marL="457200" fontAlgn="base">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defRPr>
            </a:lvl6pPr>
            <a:lvl7pPr marL="914400" fontAlgn="base">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defRPr>
            </a:lvl7pPr>
            <a:lvl8pPr marL="1371600" fontAlgn="base">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defRPr>
            </a:lvl8pPr>
            <a:lvl9pPr marL="1828800" fontAlgn="base">
              <a:spcBef>
                <a:spcPct val="0"/>
              </a:spcBef>
              <a:spcAft>
                <a:spcPct val="0"/>
              </a:spcAft>
              <a:defRPr sz="3200" b="1">
                <a:solidFill>
                  <a:srgbClr val="00549A"/>
                </a:solidFill>
                <a:effectLst>
                  <a:outerShdw blurRad="38100" dist="38100" dir="2700000" algn="tl">
                    <a:srgbClr val="C0C0C0"/>
                  </a:outerShdw>
                </a:effectLst>
                <a:latin typeface="Arial" charset="0"/>
                <a:ea typeface="微软雅黑" pitchFamily="34" charset="-122"/>
              </a:defRPr>
            </a:lvl9pPr>
          </a:lstStyle>
          <a:p>
            <a:pPr defTabSz="457018">
              <a:defRPr/>
            </a:pPr>
            <a:r>
              <a:rPr kumimoji="1" lang="en-US" altLang="zh-CN" sz="2500" b="0">
                <a:solidFill>
                  <a:schemeClr val="tx1"/>
                </a:solidFill>
                <a:latin typeface="微软雅黑"/>
                <a:ea typeface="微软雅黑"/>
              </a:rPr>
              <a:t>K/3 </a:t>
            </a:r>
            <a:r>
              <a:rPr kumimoji="1" lang="en-US" altLang="zh-CN" sz="2500" b="0" smtClean="0">
                <a:solidFill>
                  <a:schemeClr val="tx1"/>
                </a:solidFill>
                <a:latin typeface="微软雅黑"/>
                <a:ea typeface="微软雅黑"/>
              </a:rPr>
              <a:t>Cloud BOS</a:t>
            </a:r>
            <a:r>
              <a:rPr kumimoji="1" lang="zh-CN" altLang="en-US" sz="2500" b="0" smtClean="0">
                <a:solidFill>
                  <a:schemeClr val="tx1"/>
                </a:solidFill>
                <a:latin typeface="微软雅黑"/>
                <a:ea typeface="微软雅黑"/>
              </a:rPr>
              <a:t>平台</a:t>
            </a:r>
            <a:r>
              <a:rPr kumimoji="1" lang="zh-CN" altLang="en-US" sz="2500" b="0">
                <a:solidFill>
                  <a:schemeClr val="tx1"/>
                </a:solidFill>
                <a:latin typeface="微软雅黑"/>
                <a:ea typeface="微软雅黑"/>
              </a:rPr>
              <a:t>架构</a:t>
            </a:r>
            <a:endParaRPr kumimoji="1" lang="zh-CN" altLang="en-US" sz="2500" b="0" dirty="0">
              <a:solidFill>
                <a:schemeClr val="tx1"/>
              </a:solidFill>
              <a:latin typeface="微软雅黑"/>
              <a:ea typeface="微软雅黑"/>
            </a:endParaRPr>
          </a:p>
        </p:txBody>
      </p:sp>
    </p:spTree>
    <p:extLst>
      <p:ext uri="{BB962C8B-B14F-4D97-AF65-F5344CB8AC3E}">
        <p14:creationId xmlns:p14="http://schemas.microsoft.com/office/powerpoint/2010/main" val="834277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平台架构特性</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rgbClr val="FF0000"/>
                </a:solidFill>
                <a:latin typeface="微软雅黑" pitchFamily="34" charset="-122"/>
                <a:ea typeface="微软雅黑" pitchFamily="34" charset="-122"/>
              </a:rPr>
              <a:t>BOS IDE</a:t>
            </a:r>
            <a:r>
              <a:rPr lang="zh-CN" altLang="en-US" sz="2400" b="1" dirty="0">
                <a:solidFill>
                  <a:srgbClr val="FF0000"/>
                </a:solidFill>
                <a:latin typeface="微软雅黑" pitchFamily="34" charset="-122"/>
                <a:ea typeface="微软雅黑" pitchFamily="34" charset="-122"/>
              </a:rPr>
              <a:t>功能</a:t>
            </a:r>
            <a:r>
              <a:rPr lang="zh-CN" altLang="en-US" sz="2400" b="1" dirty="0" smtClean="0">
                <a:solidFill>
                  <a:srgbClr val="FF0000"/>
                </a:solidFill>
                <a:latin typeface="微软雅黑" pitchFamily="34" charset="-122"/>
                <a:ea typeface="微软雅黑" pitchFamily="34" charset="-122"/>
              </a:rPr>
              <a:t>亮点</a:t>
            </a:r>
            <a:endParaRPr lang="en-US" altLang="zh-CN" sz="2400" b="1" dirty="0" smtClean="0">
              <a:solidFill>
                <a:srgbClr val="FF0000"/>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客户案例</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smtClean="0">
                <a:solidFill>
                  <a:schemeClr val="tx1"/>
                </a:solidFill>
                <a:latin typeface="微软雅黑" pitchFamily="34" charset="-122"/>
                <a:ea typeface="微软雅黑" pitchFamily="34" charset="-122"/>
              </a:rPr>
              <a:t>BOS</a:t>
            </a:r>
            <a:r>
              <a:rPr lang="zh-CN" altLang="en-US" sz="2400" b="1" dirty="0" smtClean="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新增功能</a:t>
            </a:r>
            <a:endParaRPr lang="en-US" altLang="zh-CN" sz="2400" b="1" dirty="0">
              <a:solidFill>
                <a:schemeClr val="tx1"/>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87427739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2"/>
          <p:cNvSpPr>
            <a:spLocks noGrp="1"/>
          </p:cNvSpPr>
          <p:nvPr>
            <p:ph type="title"/>
          </p:nvPr>
        </p:nvSpPr>
        <p:spPr>
          <a:xfrm>
            <a:off x="146051" y="-9525"/>
            <a:ext cx="7127875" cy="521494"/>
          </a:xfrm>
        </p:spPr>
        <p:txBody>
          <a:bodyPr/>
          <a:lstStyle/>
          <a:p>
            <a:r>
              <a:rPr lang="en-US" altLang="zh-CN" b="1" smtClean="0">
                <a:latin typeface="微软雅黑" pitchFamily="34" charset="-122"/>
                <a:ea typeface="微软雅黑" pitchFamily="34" charset="-122"/>
              </a:rPr>
              <a:t>BOS</a:t>
            </a:r>
            <a:r>
              <a:rPr b="1" smtClean="0">
                <a:latin typeface="微软雅黑" pitchFamily="34" charset="-122"/>
                <a:ea typeface="微软雅黑" pitchFamily="34" charset="-122"/>
              </a:rPr>
              <a:t>集成开发平台解决方案蓝图</a:t>
            </a:r>
          </a:p>
        </p:txBody>
      </p:sp>
      <p:sp>
        <p:nvSpPr>
          <p:cNvPr id="8195" name="矩形 4"/>
          <p:cNvSpPr>
            <a:spLocks noChangeArrowheads="1"/>
          </p:cNvSpPr>
          <p:nvPr/>
        </p:nvSpPr>
        <p:spPr bwMode="auto">
          <a:xfrm>
            <a:off x="611189" y="789385"/>
            <a:ext cx="1152525" cy="3942605"/>
          </a:xfrm>
          <a:prstGeom prst="rect">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endParaRPr>
          </a:p>
        </p:txBody>
      </p:sp>
      <p:sp>
        <p:nvSpPr>
          <p:cNvPr id="25605" name="TextBox 5"/>
          <p:cNvSpPr txBox="1">
            <a:spLocks noChangeArrowheads="1"/>
          </p:cNvSpPr>
          <p:nvPr/>
        </p:nvSpPr>
        <p:spPr bwMode="auto">
          <a:xfrm>
            <a:off x="611188" y="1013223"/>
            <a:ext cx="1223962" cy="338554"/>
          </a:xfrm>
          <a:prstGeom prst="rect">
            <a:avLst/>
          </a:prstGeom>
          <a:noFill/>
          <a:ln w="9525">
            <a:noFill/>
            <a:miter lim="800000"/>
            <a:headEnd/>
            <a:tailEnd/>
          </a:ln>
        </p:spPr>
        <p:txBody>
          <a:bodyPr>
            <a:spAutoFit/>
          </a:bodyPr>
          <a:lstStyle/>
          <a:p>
            <a:pPr algn="ctr">
              <a:buFont typeface="Wingdings" pitchFamily="2" charset="2"/>
              <a:buNone/>
              <a:defRPr/>
            </a:pPr>
            <a:r>
              <a:rPr lang="zh-CN" altLang="en-US" sz="1600" b="1" dirty="0">
                <a:solidFill>
                  <a:schemeClr val="accent5">
                    <a:lumMod val="50000"/>
                  </a:schemeClr>
                </a:solidFill>
              </a:rPr>
              <a:t>业务领域</a:t>
            </a:r>
          </a:p>
        </p:txBody>
      </p:sp>
      <p:sp>
        <p:nvSpPr>
          <p:cNvPr id="8197" name="TextBox 6"/>
          <p:cNvSpPr txBox="1">
            <a:spLocks noChangeArrowheads="1"/>
          </p:cNvSpPr>
          <p:nvPr/>
        </p:nvSpPr>
        <p:spPr bwMode="auto">
          <a:xfrm>
            <a:off x="754063" y="1513285"/>
            <a:ext cx="900112" cy="24407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财务会计</a:t>
            </a:r>
          </a:p>
        </p:txBody>
      </p:sp>
      <p:sp>
        <p:nvSpPr>
          <p:cNvPr id="8198" name="TextBox 7"/>
          <p:cNvSpPr txBox="1">
            <a:spLocks noChangeArrowheads="1"/>
          </p:cNvSpPr>
          <p:nvPr/>
        </p:nvSpPr>
        <p:spPr bwMode="auto">
          <a:xfrm>
            <a:off x="754063" y="3880247"/>
            <a:ext cx="900112" cy="24645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基础管理</a:t>
            </a:r>
          </a:p>
        </p:txBody>
      </p:sp>
      <p:sp>
        <p:nvSpPr>
          <p:cNvPr id="8199" name="TextBox 44"/>
          <p:cNvSpPr txBox="1">
            <a:spLocks noChangeArrowheads="1"/>
          </p:cNvSpPr>
          <p:nvPr/>
        </p:nvSpPr>
        <p:spPr bwMode="auto">
          <a:xfrm>
            <a:off x="754063" y="3540919"/>
            <a:ext cx="900112" cy="24526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流程中心</a:t>
            </a:r>
          </a:p>
        </p:txBody>
      </p:sp>
      <p:sp>
        <p:nvSpPr>
          <p:cNvPr id="48" name="矩形 47"/>
          <p:cNvSpPr/>
          <p:nvPr/>
        </p:nvSpPr>
        <p:spPr>
          <a:xfrm>
            <a:off x="1908175" y="803672"/>
            <a:ext cx="6840538" cy="828675"/>
          </a:xfrm>
          <a:prstGeom prst="rect">
            <a:avLst/>
          </a:prstGeom>
          <a:solidFill>
            <a:schemeClr val="accent2">
              <a:lumMod val="20000"/>
              <a:lumOff val="80000"/>
            </a:schemeClr>
          </a:solidFill>
          <a:ln>
            <a:noFill/>
          </a:ln>
          <a:effectLst/>
        </p:spPr>
        <p:txBody>
          <a:bodyPr/>
          <a:lstStyle/>
          <a:p>
            <a:pPr>
              <a:buFont typeface="Wingdings" pitchFamily="2" charset="2"/>
              <a:buNone/>
              <a:defRPr/>
            </a:pPr>
            <a:endParaRPr lang="zh-CN" altLang="en-US" sz="1200" b="1" dirty="0">
              <a:solidFill>
                <a:srgbClr val="FFFFFF"/>
              </a:solidFill>
            </a:endParaRPr>
          </a:p>
        </p:txBody>
      </p:sp>
      <p:pic>
        <p:nvPicPr>
          <p:cNvPr id="820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701" y="834629"/>
            <a:ext cx="860425" cy="62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139" y="834629"/>
            <a:ext cx="860425" cy="62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3814" y="825104"/>
            <a:ext cx="346075" cy="6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矩形 72"/>
          <p:cNvSpPr>
            <a:spLocks noChangeArrowheads="1"/>
          </p:cNvSpPr>
          <p:nvPr/>
        </p:nvSpPr>
        <p:spPr bwMode="auto">
          <a:xfrm>
            <a:off x="2625726" y="1419622"/>
            <a:ext cx="21431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dirty="0"/>
              <a:t>Silverlight\WPF</a:t>
            </a:r>
            <a:r>
              <a:rPr lang="zh-CN" altLang="en-US" sz="1000" dirty="0"/>
              <a:t>多端展示</a:t>
            </a:r>
          </a:p>
        </p:txBody>
      </p:sp>
      <p:sp>
        <p:nvSpPr>
          <p:cNvPr id="8205" name="矩形 73"/>
          <p:cNvSpPr>
            <a:spLocks noChangeArrowheads="1"/>
          </p:cNvSpPr>
          <p:nvPr/>
        </p:nvSpPr>
        <p:spPr bwMode="auto">
          <a:xfrm>
            <a:off x="4706938" y="1424384"/>
            <a:ext cx="1008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dirty="0"/>
              <a:t>门户仪表盘</a:t>
            </a:r>
          </a:p>
        </p:txBody>
      </p:sp>
      <p:sp>
        <p:nvSpPr>
          <p:cNvPr id="8206" name="矩形 74"/>
          <p:cNvSpPr>
            <a:spLocks noChangeArrowheads="1"/>
          </p:cNvSpPr>
          <p:nvPr/>
        </p:nvSpPr>
        <p:spPr bwMode="auto">
          <a:xfrm>
            <a:off x="7500938" y="1424384"/>
            <a:ext cx="1008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t>移动设备</a:t>
            </a:r>
          </a:p>
        </p:txBody>
      </p:sp>
      <p:sp>
        <p:nvSpPr>
          <p:cNvPr id="8207" name="圆角矩形 9"/>
          <p:cNvSpPr>
            <a:spLocks noChangeArrowheads="1"/>
          </p:cNvSpPr>
          <p:nvPr/>
        </p:nvSpPr>
        <p:spPr bwMode="auto">
          <a:xfrm>
            <a:off x="4203701" y="2295525"/>
            <a:ext cx="2276475" cy="540544"/>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a:solidFill>
                  <a:srgbClr val="FFFFFF"/>
                </a:solidFill>
              </a:rPr>
              <a:t>套打模板设计</a:t>
            </a:r>
            <a:endParaRPr kumimoji="1" lang="en-US" altLang="zh-CN">
              <a:solidFill>
                <a:srgbClr val="FFFFFF"/>
              </a:solidFill>
            </a:endParaRPr>
          </a:p>
          <a:p>
            <a:pPr algn="ctr">
              <a:buFont typeface="Wingdings" pitchFamily="2" charset="2"/>
              <a:buNone/>
            </a:pPr>
            <a:r>
              <a:rPr kumimoji="1" lang="zh-CN" altLang="en-US" sz="1200">
                <a:solidFill>
                  <a:srgbClr val="FFFFFF"/>
                </a:solidFill>
              </a:rPr>
              <a:t>（新建、复制、导入）</a:t>
            </a:r>
            <a:endParaRPr kumimoji="1" lang="en-US" altLang="zh-CN" sz="1200">
              <a:solidFill>
                <a:srgbClr val="FFFFFF"/>
              </a:solidFill>
            </a:endParaRPr>
          </a:p>
        </p:txBody>
      </p:sp>
      <p:sp>
        <p:nvSpPr>
          <p:cNvPr id="8208" name="圆角矩形 10"/>
          <p:cNvSpPr>
            <a:spLocks noChangeArrowheads="1"/>
          </p:cNvSpPr>
          <p:nvPr/>
        </p:nvSpPr>
        <p:spPr bwMode="auto">
          <a:xfrm>
            <a:off x="6554789" y="2295525"/>
            <a:ext cx="2160587" cy="540544"/>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r>
              <a:rPr kumimoji="1" lang="zh-CN" altLang="en-US" dirty="0">
                <a:solidFill>
                  <a:srgbClr val="FFFFFF"/>
                </a:solidFill>
              </a:rPr>
              <a:t>标准报表设计</a:t>
            </a:r>
            <a:endParaRPr kumimoji="1" lang="en-US" altLang="zh-CN" dirty="0">
              <a:solidFill>
                <a:srgbClr val="FFFFFF"/>
              </a:solidFill>
            </a:endParaRPr>
          </a:p>
          <a:p>
            <a:pPr algn="ctr">
              <a:buFont typeface="Wingdings" pitchFamily="2" charset="2"/>
              <a:buNone/>
            </a:pPr>
            <a:r>
              <a:rPr kumimoji="1" lang="zh-CN" altLang="en-US" sz="1200" dirty="0">
                <a:solidFill>
                  <a:srgbClr val="FFFFFF"/>
                </a:solidFill>
              </a:rPr>
              <a:t>（新建、复制、导入）</a:t>
            </a:r>
            <a:endParaRPr kumimoji="1" lang="en-US" altLang="zh-CN" sz="1200" dirty="0">
              <a:solidFill>
                <a:srgbClr val="FFFFFF"/>
              </a:solidFill>
            </a:endParaRPr>
          </a:p>
        </p:txBody>
      </p:sp>
      <p:sp>
        <p:nvSpPr>
          <p:cNvPr id="8209" name="圆角矩形 14"/>
          <p:cNvSpPr>
            <a:spLocks noChangeArrowheads="1"/>
          </p:cNvSpPr>
          <p:nvPr/>
        </p:nvSpPr>
        <p:spPr bwMode="auto">
          <a:xfrm>
            <a:off x="1898650" y="2295525"/>
            <a:ext cx="2241550"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dirty="0">
                <a:solidFill>
                  <a:srgbClr val="FFFFFF"/>
                </a:solidFill>
              </a:rPr>
              <a:t>业务对象设计</a:t>
            </a:r>
            <a:endParaRPr kumimoji="1" lang="en-US" altLang="zh-CN" dirty="0">
              <a:solidFill>
                <a:srgbClr val="FFFFFF"/>
              </a:solidFill>
            </a:endParaRPr>
          </a:p>
          <a:p>
            <a:pPr algn="ctr">
              <a:buFont typeface="Wingdings" pitchFamily="2" charset="2"/>
              <a:buNone/>
            </a:pPr>
            <a:r>
              <a:rPr kumimoji="1" lang="zh-CN" altLang="en-US" sz="1200" dirty="0">
                <a:solidFill>
                  <a:srgbClr val="FFFFFF"/>
                </a:solidFill>
              </a:rPr>
              <a:t>（新建、继承、扩展）</a:t>
            </a:r>
            <a:endParaRPr kumimoji="1" lang="en-US" altLang="zh-CN" sz="1200" dirty="0">
              <a:solidFill>
                <a:srgbClr val="FFFFFF"/>
              </a:solidFill>
            </a:endParaRPr>
          </a:p>
        </p:txBody>
      </p:sp>
      <p:sp>
        <p:nvSpPr>
          <p:cNvPr id="8210" name="圆角矩形 20"/>
          <p:cNvSpPr>
            <a:spLocks noChangeArrowheads="1"/>
          </p:cNvSpPr>
          <p:nvPr/>
        </p:nvSpPr>
        <p:spPr bwMode="auto">
          <a:xfrm>
            <a:off x="1898650" y="4083918"/>
            <a:ext cx="6840538" cy="648072"/>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sz="2400" b="1" dirty="0">
                <a:solidFill>
                  <a:srgbClr val="FFFFFF"/>
                </a:solidFill>
              </a:rPr>
              <a:t>BOS</a:t>
            </a:r>
            <a:r>
              <a:rPr kumimoji="1" lang="zh-CN" altLang="en-US" sz="2400" b="1" dirty="0">
                <a:solidFill>
                  <a:srgbClr val="FFFFFF"/>
                </a:solidFill>
              </a:rPr>
              <a:t>平台</a:t>
            </a:r>
            <a:endParaRPr kumimoji="1" lang="en-US" altLang="zh-CN" sz="2400" b="1" dirty="0">
              <a:solidFill>
                <a:srgbClr val="FFFFFF"/>
              </a:solidFill>
            </a:endParaRPr>
          </a:p>
          <a:p>
            <a:pPr algn="ctr">
              <a:buFont typeface="Wingdings" pitchFamily="2" charset="2"/>
              <a:buNone/>
            </a:pPr>
            <a:r>
              <a:rPr kumimoji="1" lang="zh-CN" altLang="en-US" sz="1400" dirty="0">
                <a:solidFill>
                  <a:srgbClr val="FFFFFF"/>
                </a:solidFill>
              </a:rPr>
              <a:t>（元数据、动态领域模型）</a:t>
            </a:r>
            <a:endParaRPr kumimoji="1" lang="en-US" altLang="zh-CN" sz="1400" dirty="0">
              <a:solidFill>
                <a:srgbClr val="FFFFFF"/>
              </a:solidFill>
            </a:endParaRPr>
          </a:p>
        </p:txBody>
      </p:sp>
      <p:pic>
        <p:nvPicPr>
          <p:cNvPr id="8211" name="Picture 2" descr="C:\Users\tomi_li\AppData\Local\Temp\SNAGHTML19843bb.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6801" y="825104"/>
            <a:ext cx="862013" cy="6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矩形 73"/>
          <p:cNvSpPr>
            <a:spLocks noChangeArrowheads="1"/>
          </p:cNvSpPr>
          <p:nvPr/>
        </p:nvSpPr>
        <p:spPr bwMode="auto">
          <a:xfrm>
            <a:off x="6207126" y="1424384"/>
            <a:ext cx="1008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a:t>Office</a:t>
            </a:r>
            <a:r>
              <a:rPr lang="zh-CN" altLang="en-US" sz="1000"/>
              <a:t>集成</a:t>
            </a:r>
          </a:p>
        </p:txBody>
      </p:sp>
      <p:sp>
        <p:nvSpPr>
          <p:cNvPr id="8213" name="圆角矩形 15"/>
          <p:cNvSpPr>
            <a:spLocks noChangeArrowheads="1"/>
          </p:cNvSpPr>
          <p:nvPr/>
        </p:nvSpPr>
        <p:spPr bwMode="auto">
          <a:xfrm>
            <a:off x="1898650" y="1660923"/>
            <a:ext cx="2241550" cy="588169"/>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900">
              <a:solidFill>
                <a:srgbClr val="FFFFFF"/>
              </a:solidFill>
            </a:endParaRPr>
          </a:p>
        </p:txBody>
      </p:sp>
      <p:sp>
        <p:nvSpPr>
          <p:cNvPr id="8214" name="TextBox 16"/>
          <p:cNvSpPr txBox="1">
            <a:spLocks noChangeArrowheads="1"/>
          </p:cNvSpPr>
          <p:nvPr/>
        </p:nvSpPr>
        <p:spPr bwMode="auto">
          <a:xfrm>
            <a:off x="1908176" y="1635646"/>
            <a:ext cx="2232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基础资料、单据、</a:t>
            </a:r>
            <a:r>
              <a:rPr kumimoji="1" lang="zh-CN" altLang="en-US" sz="1200" dirty="0">
                <a:solidFill>
                  <a:srgbClr val="FFFFFF"/>
                </a:solidFill>
                <a:latin typeface="微软雅黑" pitchFamily="34" charset="-122"/>
                <a:ea typeface="微软雅黑" pitchFamily="34" charset="-122"/>
              </a:rPr>
              <a:t>账表、动态表单、系统参数、</a:t>
            </a:r>
            <a:endParaRPr kumimoji="1" lang="en-US" altLang="zh-CN" sz="1200" dirty="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200" dirty="0" smtClean="0">
                <a:solidFill>
                  <a:srgbClr val="FFFFFF"/>
                </a:solidFill>
                <a:latin typeface="微软雅黑" pitchFamily="34" charset="-122"/>
                <a:ea typeface="微软雅黑" pitchFamily="34" charset="-122"/>
              </a:rPr>
              <a:t>弹性</a:t>
            </a:r>
            <a:r>
              <a:rPr kumimoji="1" lang="zh-CN" altLang="en-US" sz="1200" dirty="0">
                <a:solidFill>
                  <a:srgbClr val="FFFFFF"/>
                </a:solidFill>
                <a:latin typeface="微软雅黑" pitchFamily="34" charset="-122"/>
                <a:ea typeface="微软雅黑" pitchFamily="34" charset="-122"/>
              </a:rPr>
              <a:t>域、移动业务</a:t>
            </a:r>
            <a:endParaRPr lang="en-US" altLang="zh-CN" sz="1200" dirty="0">
              <a:solidFill>
                <a:srgbClr val="FFFFFF"/>
              </a:solidFill>
              <a:latin typeface="微软雅黑" pitchFamily="34" charset="-122"/>
              <a:ea typeface="微软雅黑" pitchFamily="34" charset="-122"/>
            </a:endParaRPr>
          </a:p>
        </p:txBody>
      </p:sp>
      <p:sp>
        <p:nvSpPr>
          <p:cNvPr id="8215" name="TextBox 6"/>
          <p:cNvSpPr txBox="1">
            <a:spLocks noChangeArrowheads="1"/>
          </p:cNvSpPr>
          <p:nvPr/>
        </p:nvSpPr>
        <p:spPr bwMode="auto">
          <a:xfrm>
            <a:off x="754063" y="1851423"/>
            <a:ext cx="900112" cy="24407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成本管理</a:t>
            </a:r>
          </a:p>
        </p:txBody>
      </p:sp>
      <p:sp>
        <p:nvSpPr>
          <p:cNvPr id="8216" name="TextBox 6"/>
          <p:cNvSpPr txBox="1">
            <a:spLocks noChangeArrowheads="1"/>
          </p:cNvSpPr>
          <p:nvPr/>
        </p:nvSpPr>
        <p:spPr bwMode="auto">
          <a:xfrm>
            <a:off x="754063" y="2188369"/>
            <a:ext cx="900112" cy="24526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资产管理</a:t>
            </a:r>
          </a:p>
        </p:txBody>
      </p:sp>
      <p:sp>
        <p:nvSpPr>
          <p:cNvPr id="8217" name="TextBox 6"/>
          <p:cNvSpPr txBox="1">
            <a:spLocks noChangeArrowheads="1"/>
          </p:cNvSpPr>
          <p:nvPr/>
        </p:nvSpPr>
        <p:spPr bwMode="auto">
          <a:xfrm>
            <a:off x="754063" y="2526507"/>
            <a:ext cx="900112" cy="24526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供应链</a:t>
            </a:r>
          </a:p>
        </p:txBody>
      </p:sp>
      <p:sp>
        <p:nvSpPr>
          <p:cNvPr id="8218" name="TextBox 6"/>
          <p:cNvSpPr txBox="1">
            <a:spLocks noChangeArrowheads="1"/>
          </p:cNvSpPr>
          <p:nvPr/>
        </p:nvSpPr>
        <p:spPr bwMode="auto">
          <a:xfrm>
            <a:off x="754063" y="2864644"/>
            <a:ext cx="900112" cy="24407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生产制造</a:t>
            </a:r>
          </a:p>
        </p:txBody>
      </p:sp>
      <p:sp>
        <p:nvSpPr>
          <p:cNvPr id="8219" name="TextBox 6"/>
          <p:cNvSpPr txBox="1">
            <a:spLocks noChangeArrowheads="1"/>
          </p:cNvSpPr>
          <p:nvPr/>
        </p:nvSpPr>
        <p:spPr bwMode="auto">
          <a:xfrm>
            <a:off x="754063" y="3202781"/>
            <a:ext cx="900112" cy="24407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人力资源</a:t>
            </a:r>
          </a:p>
        </p:txBody>
      </p:sp>
      <p:sp>
        <p:nvSpPr>
          <p:cNvPr id="8220" name="TextBox 6"/>
          <p:cNvSpPr txBox="1">
            <a:spLocks noChangeArrowheads="1"/>
          </p:cNvSpPr>
          <p:nvPr/>
        </p:nvSpPr>
        <p:spPr bwMode="auto">
          <a:xfrm>
            <a:off x="754063" y="4219575"/>
            <a:ext cx="900112" cy="24407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en-US" altLang="zh-CN" sz="1400">
                <a:solidFill>
                  <a:srgbClr val="FFFFFF"/>
                </a:solidFill>
                <a:latin typeface="微软雅黑" pitchFamily="34" charset="-122"/>
                <a:ea typeface="微软雅黑" pitchFamily="34" charset="-122"/>
              </a:rPr>
              <a:t>…</a:t>
            </a:r>
            <a:endParaRPr kumimoji="1" lang="zh-CN" altLang="en-US" sz="1400">
              <a:solidFill>
                <a:srgbClr val="FFFFFF"/>
              </a:solidFill>
              <a:latin typeface="微软雅黑" pitchFamily="34" charset="-122"/>
              <a:ea typeface="微软雅黑" pitchFamily="34" charset="-122"/>
            </a:endParaRPr>
          </a:p>
        </p:txBody>
      </p:sp>
      <p:sp>
        <p:nvSpPr>
          <p:cNvPr id="8221" name="TextBox 16"/>
          <p:cNvSpPr txBox="1">
            <a:spLocks noChangeArrowheads="1"/>
          </p:cNvSpPr>
          <p:nvPr/>
        </p:nvSpPr>
        <p:spPr bwMode="auto">
          <a:xfrm>
            <a:off x="2143125" y="3538537"/>
            <a:ext cx="1785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集成开发平台</a:t>
            </a:r>
            <a:endParaRPr lang="en-US" altLang="zh-CN" sz="1800">
              <a:solidFill>
                <a:srgbClr val="FFFFFF"/>
              </a:solidFill>
              <a:latin typeface="微软雅黑" pitchFamily="34" charset="-122"/>
              <a:ea typeface="微软雅黑" pitchFamily="34" charset="-122"/>
            </a:endParaRPr>
          </a:p>
        </p:txBody>
      </p:sp>
      <p:sp>
        <p:nvSpPr>
          <p:cNvPr id="8222" name="TextBox 18"/>
          <p:cNvSpPr txBox="1">
            <a:spLocks noChangeArrowheads="1"/>
          </p:cNvSpPr>
          <p:nvPr/>
        </p:nvSpPr>
        <p:spPr bwMode="auto">
          <a:xfrm>
            <a:off x="4356100" y="3538537"/>
            <a:ext cx="2001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套打设计平台</a:t>
            </a:r>
            <a:endParaRPr lang="en-US" altLang="zh-CN" sz="1800">
              <a:solidFill>
                <a:srgbClr val="FFFFFF"/>
              </a:solidFill>
              <a:latin typeface="微软雅黑" pitchFamily="34" charset="-122"/>
              <a:ea typeface="微软雅黑" pitchFamily="34" charset="-122"/>
            </a:endParaRPr>
          </a:p>
        </p:txBody>
      </p:sp>
      <p:sp>
        <p:nvSpPr>
          <p:cNvPr id="8223" name="TextBox 16"/>
          <p:cNvSpPr txBox="1">
            <a:spLocks noChangeArrowheads="1"/>
          </p:cNvSpPr>
          <p:nvPr/>
        </p:nvSpPr>
        <p:spPr bwMode="auto">
          <a:xfrm>
            <a:off x="2000250" y="2893219"/>
            <a:ext cx="2071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字段集、控件集</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属性组合</a:t>
            </a:r>
            <a:endParaRPr kumimoji="1" lang="en-US" altLang="zh-CN" sz="1400">
              <a:solidFill>
                <a:srgbClr val="FFFFFF"/>
              </a:solidFill>
              <a:latin typeface="微软雅黑" pitchFamily="34" charset="-122"/>
              <a:ea typeface="微软雅黑" pitchFamily="34" charset="-122"/>
            </a:endParaRPr>
          </a:p>
        </p:txBody>
      </p:sp>
      <p:sp>
        <p:nvSpPr>
          <p:cNvPr id="8224" name="圆角矩形 15"/>
          <p:cNvSpPr>
            <a:spLocks noChangeArrowheads="1"/>
          </p:cNvSpPr>
          <p:nvPr/>
        </p:nvSpPr>
        <p:spPr bwMode="auto">
          <a:xfrm>
            <a:off x="4211638" y="1653779"/>
            <a:ext cx="2279650" cy="589359"/>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a:solidFill>
                <a:srgbClr val="FFFFFF"/>
              </a:solidFill>
            </a:endParaRPr>
          </a:p>
        </p:txBody>
      </p:sp>
      <p:sp>
        <p:nvSpPr>
          <p:cNvPr id="8225" name="圆角矩形 15"/>
          <p:cNvSpPr>
            <a:spLocks noChangeArrowheads="1"/>
          </p:cNvSpPr>
          <p:nvPr/>
        </p:nvSpPr>
        <p:spPr bwMode="auto">
          <a:xfrm>
            <a:off x="6551614" y="1653779"/>
            <a:ext cx="2160587" cy="589359"/>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51" name="TextBox 50"/>
          <p:cNvSpPr txBox="1"/>
          <p:nvPr/>
        </p:nvSpPr>
        <p:spPr>
          <a:xfrm>
            <a:off x="2051398" y="843558"/>
            <a:ext cx="360362" cy="769441"/>
          </a:xfrm>
          <a:prstGeom prst="rect">
            <a:avLst/>
          </a:prstGeom>
          <a:noFill/>
        </p:spPr>
        <p:txBody>
          <a:bodyPr>
            <a:spAutoFit/>
          </a:bodyPr>
          <a:lstStyle/>
          <a:p>
            <a:pPr>
              <a:buFont typeface="Wingdings" pitchFamily="2" charset="2"/>
              <a:buNone/>
              <a:defRPr/>
            </a:pPr>
            <a:r>
              <a:rPr lang="zh-CN" altLang="en-US" sz="1100" b="1" dirty="0">
                <a:solidFill>
                  <a:schemeClr val="accent5">
                    <a:lumMod val="50000"/>
                  </a:schemeClr>
                </a:solidFill>
              </a:rPr>
              <a:t>发布</a:t>
            </a:r>
            <a:r>
              <a:rPr lang="zh-CN" altLang="en-US" sz="1100" b="1" dirty="0" smtClean="0">
                <a:solidFill>
                  <a:schemeClr val="accent5">
                    <a:lumMod val="50000"/>
                  </a:schemeClr>
                </a:solidFill>
              </a:rPr>
              <a:t>展示  </a:t>
            </a:r>
            <a:endParaRPr lang="zh-CN" altLang="en-US" sz="1100" b="1" dirty="0">
              <a:solidFill>
                <a:schemeClr val="accent5">
                  <a:lumMod val="50000"/>
                </a:schemeClr>
              </a:solidFill>
            </a:endParaRPr>
          </a:p>
        </p:txBody>
      </p:sp>
      <p:sp>
        <p:nvSpPr>
          <p:cNvPr id="8227" name="圆角矩形 9"/>
          <p:cNvSpPr>
            <a:spLocks noChangeArrowheads="1"/>
          </p:cNvSpPr>
          <p:nvPr/>
        </p:nvSpPr>
        <p:spPr bwMode="auto">
          <a:xfrm>
            <a:off x="4211638" y="3480198"/>
            <a:ext cx="2278062" cy="539353"/>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28" name="圆角矩形 10"/>
          <p:cNvSpPr>
            <a:spLocks noChangeArrowheads="1"/>
          </p:cNvSpPr>
          <p:nvPr/>
        </p:nvSpPr>
        <p:spPr bwMode="auto">
          <a:xfrm>
            <a:off x="6564313" y="3480198"/>
            <a:ext cx="2159000" cy="539353"/>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29" name="圆角矩形 14"/>
          <p:cNvSpPr>
            <a:spLocks noChangeArrowheads="1"/>
          </p:cNvSpPr>
          <p:nvPr/>
        </p:nvSpPr>
        <p:spPr bwMode="auto">
          <a:xfrm>
            <a:off x="1908176" y="3480198"/>
            <a:ext cx="2239963" cy="539353"/>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30" name="圆角矩形 9"/>
          <p:cNvSpPr>
            <a:spLocks noChangeArrowheads="1"/>
          </p:cNvSpPr>
          <p:nvPr/>
        </p:nvSpPr>
        <p:spPr bwMode="auto">
          <a:xfrm>
            <a:off x="4211638" y="2886075"/>
            <a:ext cx="2278062" cy="540544"/>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31" name="圆角矩形 10"/>
          <p:cNvSpPr>
            <a:spLocks noChangeArrowheads="1"/>
          </p:cNvSpPr>
          <p:nvPr/>
        </p:nvSpPr>
        <p:spPr bwMode="auto">
          <a:xfrm>
            <a:off x="6564313" y="2886075"/>
            <a:ext cx="2159000" cy="540544"/>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32" name="圆角矩形 14"/>
          <p:cNvSpPr>
            <a:spLocks noChangeArrowheads="1"/>
          </p:cNvSpPr>
          <p:nvPr/>
        </p:nvSpPr>
        <p:spPr bwMode="auto">
          <a:xfrm>
            <a:off x="1908176" y="2886075"/>
            <a:ext cx="2239963"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endParaRPr>
          </a:p>
        </p:txBody>
      </p:sp>
      <p:sp>
        <p:nvSpPr>
          <p:cNvPr id="8233" name="TextBox 16"/>
          <p:cNvSpPr txBox="1">
            <a:spLocks noChangeArrowheads="1"/>
          </p:cNvSpPr>
          <p:nvPr/>
        </p:nvSpPr>
        <p:spPr bwMode="auto">
          <a:xfrm>
            <a:off x="2124075" y="3536429"/>
            <a:ext cx="1785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dirty="0">
                <a:solidFill>
                  <a:srgbClr val="FFFFFF"/>
                </a:solidFill>
                <a:latin typeface="微软雅黑" pitchFamily="34" charset="-122"/>
                <a:ea typeface="微软雅黑" pitchFamily="34" charset="-122"/>
              </a:rPr>
              <a:t>集成开发平台</a:t>
            </a:r>
            <a:endParaRPr lang="en-US" altLang="zh-CN" sz="1800" dirty="0">
              <a:solidFill>
                <a:srgbClr val="FFFFFF"/>
              </a:solidFill>
              <a:latin typeface="微软雅黑" pitchFamily="34" charset="-122"/>
              <a:ea typeface="微软雅黑" pitchFamily="34" charset="-122"/>
            </a:endParaRPr>
          </a:p>
        </p:txBody>
      </p:sp>
      <p:sp>
        <p:nvSpPr>
          <p:cNvPr id="8234" name="TextBox 18"/>
          <p:cNvSpPr txBox="1">
            <a:spLocks noChangeArrowheads="1"/>
          </p:cNvSpPr>
          <p:nvPr/>
        </p:nvSpPr>
        <p:spPr bwMode="auto">
          <a:xfrm>
            <a:off x="4427539" y="3536429"/>
            <a:ext cx="1857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套打设计平台</a:t>
            </a:r>
            <a:endParaRPr lang="en-US" altLang="zh-CN" sz="1800">
              <a:solidFill>
                <a:srgbClr val="FFFFFF"/>
              </a:solidFill>
              <a:latin typeface="微软雅黑" pitchFamily="34" charset="-122"/>
              <a:ea typeface="微软雅黑" pitchFamily="34" charset="-122"/>
            </a:endParaRPr>
          </a:p>
        </p:txBody>
      </p:sp>
      <p:sp>
        <p:nvSpPr>
          <p:cNvPr id="8235" name="TextBox 17"/>
          <p:cNvSpPr txBox="1">
            <a:spLocks noChangeArrowheads="1"/>
          </p:cNvSpPr>
          <p:nvPr/>
        </p:nvSpPr>
        <p:spPr bwMode="auto">
          <a:xfrm>
            <a:off x="6804025" y="3536429"/>
            <a:ext cx="1714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dirty="0" smtClean="0">
                <a:solidFill>
                  <a:srgbClr val="FFFFFF"/>
                </a:solidFill>
                <a:latin typeface="微软雅黑" pitchFamily="34" charset="-122"/>
                <a:ea typeface="微软雅黑" pitchFamily="34" charset="-122"/>
              </a:rPr>
              <a:t>万能报表平台</a:t>
            </a:r>
            <a:endParaRPr lang="en-US" altLang="zh-CN" sz="1800" dirty="0">
              <a:solidFill>
                <a:srgbClr val="FFFFFF"/>
              </a:solidFill>
              <a:latin typeface="微软雅黑" pitchFamily="34" charset="-122"/>
              <a:ea typeface="微软雅黑" pitchFamily="34" charset="-122"/>
            </a:endParaRPr>
          </a:p>
        </p:txBody>
      </p:sp>
      <p:sp>
        <p:nvSpPr>
          <p:cNvPr id="8236" name="TextBox 16"/>
          <p:cNvSpPr txBox="1">
            <a:spLocks noChangeArrowheads="1"/>
          </p:cNvSpPr>
          <p:nvPr/>
        </p:nvSpPr>
        <p:spPr bwMode="auto">
          <a:xfrm>
            <a:off x="1979614" y="2897882"/>
            <a:ext cx="2071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dirty="0">
                <a:solidFill>
                  <a:srgbClr val="FFFFFF"/>
                </a:solidFill>
                <a:latin typeface="微软雅黑" pitchFamily="34" charset="-122"/>
                <a:ea typeface="微软雅黑" pitchFamily="34" charset="-122"/>
              </a:rPr>
              <a:t>字段集、控件集</a:t>
            </a:r>
            <a:endParaRPr kumimoji="1" lang="en-US" altLang="zh-CN" sz="1400" dirty="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dirty="0">
                <a:solidFill>
                  <a:srgbClr val="FFFFFF"/>
                </a:solidFill>
                <a:latin typeface="微软雅黑" pitchFamily="34" charset="-122"/>
                <a:ea typeface="微软雅黑" pitchFamily="34" charset="-122"/>
              </a:rPr>
              <a:t>属性组合</a:t>
            </a:r>
            <a:endParaRPr kumimoji="1" lang="en-US" altLang="zh-CN" sz="1400" dirty="0">
              <a:solidFill>
                <a:srgbClr val="FFFFFF"/>
              </a:solidFill>
              <a:latin typeface="微软雅黑" pitchFamily="34" charset="-122"/>
              <a:ea typeface="微软雅黑" pitchFamily="34" charset="-122"/>
            </a:endParaRPr>
          </a:p>
        </p:txBody>
      </p:sp>
      <p:sp>
        <p:nvSpPr>
          <p:cNvPr id="8237" name="TextBox 18"/>
          <p:cNvSpPr txBox="1">
            <a:spLocks noChangeArrowheads="1"/>
          </p:cNvSpPr>
          <p:nvPr/>
        </p:nvSpPr>
        <p:spPr bwMode="auto">
          <a:xfrm>
            <a:off x="4500564" y="2897882"/>
            <a:ext cx="1685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控件集、数据源</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属性组合</a:t>
            </a:r>
            <a:endParaRPr lang="en-US" altLang="zh-CN" sz="1400">
              <a:solidFill>
                <a:srgbClr val="FFFFFF"/>
              </a:solidFill>
              <a:latin typeface="微软雅黑" pitchFamily="34" charset="-122"/>
              <a:ea typeface="微软雅黑" pitchFamily="34" charset="-122"/>
            </a:endParaRPr>
          </a:p>
        </p:txBody>
      </p:sp>
      <p:sp>
        <p:nvSpPr>
          <p:cNvPr id="8238" name="TextBox 17"/>
          <p:cNvSpPr txBox="1">
            <a:spLocks noChangeArrowheads="1"/>
          </p:cNvSpPr>
          <p:nvPr/>
        </p:nvSpPr>
        <p:spPr bwMode="auto">
          <a:xfrm>
            <a:off x="6600825" y="2888357"/>
            <a:ext cx="2071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控件集、区段集、</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数据源、属性组合</a:t>
            </a:r>
            <a:endParaRPr kumimoji="1" lang="en-US" altLang="zh-CN" sz="1400">
              <a:solidFill>
                <a:srgbClr val="FFFFFF"/>
              </a:solidFill>
              <a:latin typeface="微软雅黑" pitchFamily="34" charset="-122"/>
              <a:ea typeface="微软雅黑" pitchFamily="34" charset="-122"/>
            </a:endParaRPr>
          </a:p>
        </p:txBody>
      </p:sp>
      <p:sp>
        <p:nvSpPr>
          <p:cNvPr id="8239" name="TextBox 17"/>
          <p:cNvSpPr txBox="1">
            <a:spLocks noChangeArrowheads="1"/>
          </p:cNvSpPr>
          <p:nvPr/>
        </p:nvSpPr>
        <p:spPr bwMode="auto">
          <a:xfrm>
            <a:off x="4716463" y="1707654"/>
            <a:ext cx="1439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200" dirty="0">
                <a:solidFill>
                  <a:srgbClr val="FFFFFF"/>
                </a:solidFill>
                <a:latin typeface="微软雅黑" pitchFamily="34" charset="-122"/>
                <a:ea typeface="微软雅黑" pitchFamily="34" charset="-122"/>
              </a:rPr>
              <a:t>基础</a:t>
            </a:r>
            <a:r>
              <a:rPr kumimoji="1" lang="zh-CN" altLang="en-US" sz="1200" dirty="0" smtClean="0">
                <a:solidFill>
                  <a:srgbClr val="FFFFFF"/>
                </a:solidFill>
                <a:latin typeface="微软雅黑" pitchFamily="34" charset="-122"/>
                <a:ea typeface="微软雅黑" pitchFamily="34" charset="-122"/>
              </a:rPr>
              <a:t>资料、单据</a:t>
            </a:r>
            <a:endParaRPr kumimoji="1" lang="en-US" altLang="zh-CN" sz="12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200" dirty="0" smtClean="0">
                <a:solidFill>
                  <a:srgbClr val="FFFFFF"/>
                </a:solidFill>
                <a:latin typeface="微软雅黑" pitchFamily="34" charset="-122"/>
                <a:ea typeface="微软雅黑" pitchFamily="34" charset="-122"/>
              </a:rPr>
              <a:t>动态表单、账表</a:t>
            </a:r>
            <a:endParaRPr kumimoji="1" lang="en-US" altLang="zh-CN" sz="1200" dirty="0">
              <a:solidFill>
                <a:srgbClr val="FFFFFF"/>
              </a:solidFill>
              <a:latin typeface="微软雅黑" pitchFamily="34" charset="-122"/>
              <a:ea typeface="微软雅黑" pitchFamily="34" charset="-122"/>
            </a:endParaRPr>
          </a:p>
        </p:txBody>
      </p:sp>
      <p:sp>
        <p:nvSpPr>
          <p:cNvPr id="8240" name="TextBox 19"/>
          <p:cNvSpPr txBox="1">
            <a:spLocks noChangeArrowheads="1"/>
          </p:cNvSpPr>
          <p:nvPr/>
        </p:nvSpPr>
        <p:spPr bwMode="auto">
          <a:xfrm>
            <a:off x="7092850" y="1671459"/>
            <a:ext cx="113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单据类报表</a:t>
            </a:r>
            <a:endParaRPr lang="en-US" altLang="zh-CN" sz="1200" dirty="0">
              <a:solidFill>
                <a:srgbClr val="FFFFFF"/>
              </a:solidFill>
              <a:latin typeface="微软雅黑" pitchFamily="34" charset="-122"/>
              <a:ea typeface="微软雅黑" pitchFamily="34" charset="-122"/>
            </a:endParaRPr>
          </a:p>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列表类</a:t>
            </a:r>
            <a:r>
              <a:rPr lang="zh-CN" altLang="en-US" sz="1200" dirty="0" smtClean="0">
                <a:solidFill>
                  <a:srgbClr val="FFFFFF"/>
                </a:solidFill>
                <a:latin typeface="微软雅黑" pitchFamily="34" charset="-122"/>
                <a:ea typeface="微软雅黑" pitchFamily="34" charset="-122"/>
              </a:rPr>
              <a:t>报表</a:t>
            </a:r>
            <a:endParaRPr lang="en-US" altLang="zh-CN" sz="12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lang="en-US" altLang="zh-CN" sz="1200" dirty="0" smtClean="0">
                <a:solidFill>
                  <a:srgbClr val="FFFFFF"/>
                </a:solidFill>
                <a:latin typeface="微软雅黑" pitchFamily="34" charset="-122"/>
                <a:ea typeface="微软雅黑" pitchFamily="34" charset="-122"/>
              </a:rPr>
              <a:t>SQL </a:t>
            </a:r>
            <a:r>
              <a:rPr lang="zh-CN" altLang="en-US" sz="1200" dirty="0" smtClean="0">
                <a:solidFill>
                  <a:srgbClr val="FFFFFF"/>
                </a:solidFill>
                <a:latin typeface="微软雅黑" pitchFamily="34" charset="-122"/>
                <a:ea typeface="微软雅黑" pitchFamily="34" charset="-122"/>
              </a:rPr>
              <a:t>增强报表</a:t>
            </a:r>
            <a:endParaRPr lang="en-US" altLang="zh-CN" sz="12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52246929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14"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675264"/>
            <a:ext cx="7036331" cy="405672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1" name="标题 2"/>
          <p:cNvSpPr>
            <a:spLocks noGrp="1"/>
          </p:cNvSpPr>
          <p:nvPr>
            <p:ph type="title"/>
          </p:nvPr>
        </p:nvSpPr>
        <p:spPr>
          <a:xfrm>
            <a:off x="0" y="0"/>
            <a:ext cx="7092950" cy="465535"/>
          </a:xfrm>
        </p:spPr>
        <p:txBody>
          <a:bodyPr>
            <a:normAutofit fontScale="90000"/>
          </a:bodyPr>
          <a:lstStyle/>
          <a:p>
            <a:r>
              <a:rPr lang="en-US" altLang="zh-CN" dirty="0" smtClean="0">
                <a:latin typeface="微软雅黑" pitchFamily="34" charset="-122"/>
                <a:ea typeface="微软雅黑" pitchFamily="34" charset="-122"/>
              </a:rPr>
              <a:t>BOS</a:t>
            </a:r>
            <a:r>
              <a:rPr dirty="0" smtClean="0">
                <a:latin typeface="微软雅黑" pitchFamily="34" charset="-122"/>
                <a:ea typeface="微软雅黑" pitchFamily="34" charset="-122"/>
              </a:rPr>
              <a:t>简介</a:t>
            </a:r>
            <a:r>
              <a:rPr lang="en-US" altLang="zh-CN" dirty="0" smtClean="0">
                <a:latin typeface="微软雅黑" pitchFamily="34" charset="-122"/>
                <a:ea typeface="微软雅黑" pitchFamily="34" charset="-122"/>
              </a:rPr>
              <a:t>-BOS IDE</a:t>
            </a:r>
            <a:endParaRPr dirty="0" smtClean="0">
              <a:latin typeface="微软雅黑" pitchFamily="34" charset="-122"/>
              <a:ea typeface="微软雅黑" pitchFamily="34" charset="-122"/>
            </a:endParaRPr>
          </a:p>
        </p:txBody>
      </p:sp>
      <p:sp>
        <p:nvSpPr>
          <p:cNvPr id="12292" name="AutoShape 6"/>
          <p:cNvSpPr>
            <a:spLocks noChangeArrowheads="1"/>
          </p:cNvSpPr>
          <p:nvPr/>
        </p:nvSpPr>
        <p:spPr bwMode="auto">
          <a:xfrm>
            <a:off x="2493467" y="1072418"/>
            <a:ext cx="1357312" cy="267891"/>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a:solidFill>
                  <a:srgbClr val="FF0000"/>
                </a:solidFill>
              </a:rPr>
              <a:t>菜单栏</a:t>
            </a:r>
          </a:p>
        </p:txBody>
      </p:sp>
      <p:sp>
        <p:nvSpPr>
          <p:cNvPr id="12293" name="AutoShape 7"/>
          <p:cNvSpPr>
            <a:spLocks noChangeArrowheads="1"/>
          </p:cNvSpPr>
          <p:nvPr/>
        </p:nvSpPr>
        <p:spPr bwMode="auto">
          <a:xfrm>
            <a:off x="1564780" y="1447466"/>
            <a:ext cx="1000125" cy="368200"/>
          </a:xfrm>
          <a:prstGeom prst="wedgeRoundRectCallout">
            <a:avLst>
              <a:gd name="adj1" fmla="val -26968"/>
              <a:gd name="adj2" fmla="val -24114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dirty="0">
                <a:solidFill>
                  <a:srgbClr val="FF0000"/>
                </a:solidFill>
              </a:rPr>
              <a:t>工具栏</a:t>
            </a:r>
          </a:p>
        </p:txBody>
      </p:sp>
      <p:sp>
        <p:nvSpPr>
          <p:cNvPr id="12294" name="AutoShape 8"/>
          <p:cNvSpPr>
            <a:spLocks noChangeArrowheads="1"/>
          </p:cNvSpPr>
          <p:nvPr/>
        </p:nvSpPr>
        <p:spPr bwMode="auto">
          <a:xfrm>
            <a:off x="2350592" y="2572606"/>
            <a:ext cx="1143000" cy="375047"/>
          </a:xfrm>
          <a:prstGeom prst="wedgeRoundRectCallout">
            <a:avLst>
              <a:gd name="adj1" fmla="val -116787"/>
              <a:gd name="adj2" fmla="val 14678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工具箱</a:t>
            </a:r>
          </a:p>
        </p:txBody>
      </p:sp>
      <p:sp>
        <p:nvSpPr>
          <p:cNvPr id="12295" name="AutoShape 9"/>
          <p:cNvSpPr>
            <a:spLocks noChangeArrowheads="1"/>
          </p:cNvSpPr>
          <p:nvPr/>
        </p:nvSpPr>
        <p:spPr bwMode="auto">
          <a:xfrm>
            <a:off x="3565030" y="3108388"/>
            <a:ext cx="1071563" cy="375047"/>
          </a:xfrm>
          <a:prstGeom prst="wedgeRoundRectCallout">
            <a:avLst>
              <a:gd name="adj1" fmla="val 37741"/>
              <a:gd name="adj2" fmla="val -20531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工作区</a:t>
            </a:r>
          </a:p>
        </p:txBody>
      </p:sp>
      <p:sp>
        <p:nvSpPr>
          <p:cNvPr id="12296" name="AutoShape 10"/>
          <p:cNvSpPr>
            <a:spLocks noChangeArrowheads="1"/>
          </p:cNvSpPr>
          <p:nvPr/>
        </p:nvSpPr>
        <p:spPr bwMode="auto">
          <a:xfrm>
            <a:off x="2207717" y="3697747"/>
            <a:ext cx="1428750" cy="348257"/>
          </a:xfrm>
          <a:prstGeom prst="wedgeRoundRectCallout">
            <a:avLst>
              <a:gd name="adj1" fmla="val -88037"/>
              <a:gd name="adj2" fmla="val 20623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dirty="0">
                <a:solidFill>
                  <a:srgbClr val="FF0000"/>
                </a:solidFill>
              </a:rPr>
              <a:t>输出窗口</a:t>
            </a:r>
          </a:p>
        </p:txBody>
      </p:sp>
      <p:sp>
        <p:nvSpPr>
          <p:cNvPr id="12297" name="AutoShape 11"/>
          <p:cNvSpPr>
            <a:spLocks noChangeArrowheads="1"/>
          </p:cNvSpPr>
          <p:nvPr/>
        </p:nvSpPr>
        <p:spPr bwMode="auto">
          <a:xfrm>
            <a:off x="4779467" y="2143981"/>
            <a:ext cx="2000250" cy="375047"/>
          </a:xfrm>
          <a:prstGeom prst="wedgeRoundRectCallout">
            <a:avLst>
              <a:gd name="adj1" fmla="val 75329"/>
              <a:gd name="adj2" fmla="val -10915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项目管理窗口</a:t>
            </a:r>
          </a:p>
        </p:txBody>
      </p:sp>
      <p:sp>
        <p:nvSpPr>
          <p:cNvPr id="12298" name="AutoShape 12"/>
          <p:cNvSpPr>
            <a:spLocks noChangeArrowheads="1"/>
          </p:cNvSpPr>
          <p:nvPr/>
        </p:nvSpPr>
        <p:spPr bwMode="auto">
          <a:xfrm>
            <a:off x="5136654" y="3322699"/>
            <a:ext cx="1428750" cy="375047"/>
          </a:xfrm>
          <a:prstGeom prst="wedgeRoundRectCallout">
            <a:avLst>
              <a:gd name="adj1" fmla="val 77884"/>
              <a:gd name="adj2" fmla="val 115889"/>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属性窗口</a:t>
            </a:r>
          </a:p>
        </p:txBody>
      </p:sp>
      <p:sp>
        <p:nvSpPr>
          <p:cNvPr id="12299" name="AutoShape 13"/>
          <p:cNvSpPr>
            <a:spLocks noChangeArrowheads="1"/>
          </p:cNvSpPr>
          <p:nvPr/>
        </p:nvSpPr>
        <p:spPr bwMode="auto">
          <a:xfrm>
            <a:off x="3922218" y="3858481"/>
            <a:ext cx="1285875" cy="375047"/>
          </a:xfrm>
          <a:prstGeom prst="wedgeRoundRectCallout">
            <a:avLst>
              <a:gd name="adj1" fmla="val -114727"/>
              <a:gd name="adj2" fmla="val 16864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任务栏</a:t>
            </a:r>
          </a:p>
        </p:txBody>
      </p:sp>
      <p:sp>
        <p:nvSpPr>
          <p:cNvPr id="12300" name="圆角矩形标注 48"/>
          <p:cNvSpPr>
            <a:spLocks noChangeArrowheads="1"/>
          </p:cNvSpPr>
          <p:nvPr/>
        </p:nvSpPr>
        <p:spPr bwMode="auto">
          <a:xfrm>
            <a:off x="5350967" y="4126372"/>
            <a:ext cx="914400" cy="459581"/>
          </a:xfrm>
          <a:prstGeom prst="wedgeRoundRectCallout">
            <a:avLst>
              <a:gd name="adj1" fmla="val -20833"/>
              <a:gd name="adj2" fmla="val 62500"/>
              <a:gd name="adj3" fmla="val 16667"/>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buFont typeface="Wingdings" pitchFamily="2" charset="2"/>
              <a:buNone/>
            </a:pPr>
            <a:endParaRPr lang="zh-CN" altLang="en-US">
              <a:solidFill>
                <a:srgbClr val="FF0000"/>
              </a:solidFill>
            </a:endParaRPr>
          </a:p>
        </p:txBody>
      </p:sp>
      <p:sp>
        <p:nvSpPr>
          <p:cNvPr id="12301" name="AutoShape 6"/>
          <p:cNvSpPr>
            <a:spLocks noChangeArrowheads="1"/>
          </p:cNvSpPr>
          <p:nvPr/>
        </p:nvSpPr>
        <p:spPr bwMode="auto">
          <a:xfrm>
            <a:off x="4422280" y="1393887"/>
            <a:ext cx="1357313" cy="267891"/>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a:solidFill>
                  <a:srgbClr val="FF0000"/>
                </a:solidFill>
              </a:rPr>
              <a:t>视图栏</a:t>
            </a:r>
          </a:p>
        </p:txBody>
      </p:sp>
    </p:spTree>
    <p:extLst>
      <p:ext uri="{BB962C8B-B14F-4D97-AF65-F5344CB8AC3E}">
        <p14:creationId xmlns:p14="http://schemas.microsoft.com/office/powerpoint/2010/main" val="142902460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300" dirty="0" smtClean="0">
                <a:solidFill>
                  <a:schemeClr val="tx1"/>
                </a:solidFill>
              </a:rPr>
              <a:t>业务对象类型</a:t>
            </a:r>
            <a:endParaRPr lang="zh-CN" altLang="en-US" sz="23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27534"/>
            <a:ext cx="2160240" cy="439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连接符 18"/>
          <p:cNvCxnSpPr/>
          <p:nvPr/>
        </p:nvCxnSpPr>
        <p:spPr>
          <a:xfrm>
            <a:off x="3779912" y="1024361"/>
            <a:ext cx="0" cy="27079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圆角矩形 21"/>
          <p:cNvSpPr/>
          <p:nvPr/>
        </p:nvSpPr>
        <p:spPr>
          <a:xfrm>
            <a:off x="3203848" y="843558"/>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业务对象类型</a:t>
            </a:r>
            <a:endParaRPr lang="zh-CN" altLang="en-US" sz="1100" dirty="0">
              <a:solidFill>
                <a:schemeClr val="tx1"/>
              </a:solidFill>
            </a:endParaRPr>
          </a:p>
        </p:txBody>
      </p:sp>
      <p:cxnSp>
        <p:nvCxnSpPr>
          <p:cNvPr id="21" name="直接箭头连接符 20"/>
          <p:cNvCxnSpPr/>
          <p:nvPr/>
        </p:nvCxnSpPr>
        <p:spPr>
          <a:xfrm>
            <a:off x="3779912" y="1446399"/>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圆角矩形 23"/>
          <p:cNvSpPr/>
          <p:nvPr/>
        </p:nvSpPr>
        <p:spPr>
          <a:xfrm>
            <a:off x="4366644" y="1347614"/>
            <a:ext cx="997444"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基础资料</a:t>
            </a:r>
            <a:endParaRPr lang="zh-CN" altLang="en-US" sz="1100" dirty="0">
              <a:solidFill>
                <a:schemeClr val="tx1"/>
              </a:solidFill>
            </a:endParaRPr>
          </a:p>
        </p:txBody>
      </p:sp>
      <p:grpSp>
        <p:nvGrpSpPr>
          <p:cNvPr id="41" name="组合 40"/>
          <p:cNvGrpSpPr/>
          <p:nvPr/>
        </p:nvGrpSpPr>
        <p:grpSpPr>
          <a:xfrm>
            <a:off x="3779912" y="1675363"/>
            <a:ext cx="1584176" cy="180803"/>
            <a:chOff x="3491880" y="2385880"/>
            <a:chExt cx="1944216" cy="180803"/>
          </a:xfrm>
        </p:grpSpPr>
        <p:sp>
          <p:nvSpPr>
            <p:cNvPr id="25" name="圆角矩形 24"/>
            <p:cNvSpPr/>
            <p:nvPr/>
          </p:nvSpPr>
          <p:spPr>
            <a:xfrm>
              <a:off x="4211960" y="2385880"/>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单据</a:t>
              </a:r>
              <a:endParaRPr lang="zh-CN" altLang="en-US" sz="1100" dirty="0">
                <a:solidFill>
                  <a:schemeClr val="tx1"/>
                </a:solidFill>
              </a:endParaRPr>
            </a:p>
          </p:txBody>
        </p:sp>
        <p:cxnSp>
          <p:nvCxnSpPr>
            <p:cNvPr id="27" name="直接箭头连接符 26"/>
            <p:cNvCxnSpPr/>
            <p:nvPr/>
          </p:nvCxnSpPr>
          <p:spPr>
            <a:xfrm>
              <a:off x="3491880" y="2488001"/>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3" name="组合 42"/>
          <p:cNvGrpSpPr/>
          <p:nvPr/>
        </p:nvGrpSpPr>
        <p:grpSpPr>
          <a:xfrm>
            <a:off x="3779912" y="2330861"/>
            <a:ext cx="1584176" cy="180803"/>
            <a:chOff x="3491880" y="3039019"/>
            <a:chExt cx="1944216" cy="180803"/>
          </a:xfrm>
        </p:grpSpPr>
        <p:sp>
          <p:nvSpPr>
            <p:cNvPr id="26" name="圆角矩形 25"/>
            <p:cNvSpPr/>
            <p:nvPr/>
          </p:nvSpPr>
          <p:spPr>
            <a:xfrm>
              <a:off x="4211960" y="3039019"/>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系统参数</a:t>
              </a:r>
              <a:endParaRPr lang="zh-CN" altLang="en-US" sz="1100" dirty="0">
                <a:solidFill>
                  <a:schemeClr val="tx1"/>
                </a:solidFill>
              </a:endParaRPr>
            </a:p>
          </p:txBody>
        </p:sp>
        <p:cxnSp>
          <p:nvCxnSpPr>
            <p:cNvPr id="29" name="直接箭头连接符 28"/>
            <p:cNvCxnSpPr/>
            <p:nvPr/>
          </p:nvCxnSpPr>
          <p:spPr>
            <a:xfrm>
              <a:off x="3491880" y="3147814"/>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2" name="组合 41"/>
          <p:cNvGrpSpPr/>
          <p:nvPr/>
        </p:nvGrpSpPr>
        <p:grpSpPr>
          <a:xfrm>
            <a:off x="3779912" y="2003112"/>
            <a:ext cx="1584176" cy="180803"/>
            <a:chOff x="3491880" y="2712450"/>
            <a:chExt cx="1944216" cy="180803"/>
          </a:xfrm>
        </p:grpSpPr>
        <p:cxnSp>
          <p:nvCxnSpPr>
            <p:cNvPr id="28" name="直接箭头连接符 27"/>
            <p:cNvCxnSpPr/>
            <p:nvPr/>
          </p:nvCxnSpPr>
          <p:spPr>
            <a:xfrm>
              <a:off x="3491880" y="2817907"/>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圆角矩形 29"/>
            <p:cNvSpPr/>
            <p:nvPr/>
          </p:nvSpPr>
          <p:spPr>
            <a:xfrm>
              <a:off x="4211960" y="2712450"/>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动态表单</a:t>
              </a:r>
              <a:endParaRPr lang="zh-CN" altLang="en-US" sz="1100" dirty="0">
                <a:solidFill>
                  <a:schemeClr val="tx1"/>
                </a:solidFill>
              </a:endParaRPr>
            </a:p>
          </p:txBody>
        </p:sp>
      </p:grpSp>
      <p:grpSp>
        <p:nvGrpSpPr>
          <p:cNvPr id="44" name="组合 43"/>
          <p:cNvGrpSpPr/>
          <p:nvPr/>
        </p:nvGrpSpPr>
        <p:grpSpPr>
          <a:xfrm>
            <a:off x="3779912" y="2658610"/>
            <a:ext cx="1584176" cy="180803"/>
            <a:chOff x="3491880" y="3345444"/>
            <a:chExt cx="1944216" cy="180803"/>
          </a:xfrm>
        </p:grpSpPr>
        <p:cxnSp>
          <p:nvCxnSpPr>
            <p:cNvPr id="32" name="直接箭头连接符 31"/>
            <p:cNvCxnSpPr/>
            <p:nvPr/>
          </p:nvCxnSpPr>
          <p:spPr>
            <a:xfrm>
              <a:off x="3491880" y="3435846"/>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4211960" y="3345444"/>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监控对象</a:t>
              </a:r>
              <a:endParaRPr lang="zh-CN" altLang="en-US" sz="1100" dirty="0">
                <a:solidFill>
                  <a:schemeClr val="tx1"/>
                </a:solidFill>
              </a:endParaRPr>
            </a:p>
          </p:txBody>
        </p:sp>
      </p:grpSp>
      <p:grpSp>
        <p:nvGrpSpPr>
          <p:cNvPr id="45" name="组合 44"/>
          <p:cNvGrpSpPr/>
          <p:nvPr/>
        </p:nvGrpSpPr>
        <p:grpSpPr>
          <a:xfrm>
            <a:off x="3779912" y="2986359"/>
            <a:ext cx="1584176" cy="180803"/>
            <a:chOff x="3491880" y="3633476"/>
            <a:chExt cx="1944216" cy="180803"/>
          </a:xfrm>
        </p:grpSpPr>
        <p:cxnSp>
          <p:nvCxnSpPr>
            <p:cNvPr id="33" name="直接箭头连接符 32"/>
            <p:cNvCxnSpPr/>
            <p:nvPr/>
          </p:nvCxnSpPr>
          <p:spPr>
            <a:xfrm>
              <a:off x="3491880" y="3723878"/>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圆角矩形 37"/>
            <p:cNvSpPr/>
            <p:nvPr/>
          </p:nvSpPr>
          <p:spPr>
            <a:xfrm>
              <a:off x="4211960" y="3633476"/>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账表</a:t>
              </a:r>
              <a:endParaRPr lang="zh-CN" altLang="en-US" sz="1100" dirty="0">
                <a:solidFill>
                  <a:schemeClr val="tx1"/>
                </a:solidFill>
              </a:endParaRPr>
            </a:p>
          </p:txBody>
        </p:sp>
      </p:grpSp>
      <p:grpSp>
        <p:nvGrpSpPr>
          <p:cNvPr id="46" name="组合 45"/>
          <p:cNvGrpSpPr/>
          <p:nvPr/>
        </p:nvGrpSpPr>
        <p:grpSpPr>
          <a:xfrm>
            <a:off x="3779912" y="3314108"/>
            <a:ext cx="1584176" cy="180803"/>
            <a:chOff x="3491880" y="3993516"/>
            <a:chExt cx="1944216" cy="180803"/>
          </a:xfrm>
        </p:grpSpPr>
        <p:cxnSp>
          <p:nvCxnSpPr>
            <p:cNvPr id="34" name="直接箭头连接符 33"/>
            <p:cNvCxnSpPr/>
            <p:nvPr/>
          </p:nvCxnSpPr>
          <p:spPr>
            <a:xfrm>
              <a:off x="3491880" y="4083918"/>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圆角矩形 38"/>
            <p:cNvSpPr/>
            <p:nvPr/>
          </p:nvSpPr>
          <p:spPr>
            <a:xfrm>
              <a:off x="4211960" y="3993516"/>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弹性域</a:t>
              </a:r>
              <a:endParaRPr lang="zh-CN" altLang="en-US" sz="1100" dirty="0">
                <a:solidFill>
                  <a:schemeClr val="tx1"/>
                </a:solidFill>
              </a:endParaRPr>
            </a:p>
          </p:txBody>
        </p:sp>
      </p:grpSp>
      <p:grpSp>
        <p:nvGrpSpPr>
          <p:cNvPr id="47" name="组合 46"/>
          <p:cNvGrpSpPr/>
          <p:nvPr/>
        </p:nvGrpSpPr>
        <p:grpSpPr>
          <a:xfrm>
            <a:off x="3779912" y="3641860"/>
            <a:ext cx="1584176" cy="180803"/>
            <a:chOff x="3491880" y="4353556"/>
            <a:chExt cx="1944216" cy="180803"/>
          </a:xfrm>
        </p:grpSpPr>
        <p:cxnSp>
          <p:nvCxnSpPr>
            <p:cNvPr id="35" name="直接箭头连接符 34"/>
            <p:cNvCxnSpPr/>
            <p:nvPr/>
          </p:nvCxnSpPr>
          <p:spPr>
            <a:xfrm>
              <a:off x="3491880" y="4443958"/>
              <a:ext cx="7200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圆角矩形 39"/>
            <p:cNvSpPr/>
            <p:nvPr/>
          </p:nvSpPr>
          <p:spPr>
            <a:xfrm>
              <a:off x="4211960" y="4353556"/>
              <a:ext cx="122413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移动业务</a:t>
              </a:r>
              <a:endParaRPr lang="zh-CN" altLang="en-US" sz="1100" dirty="0">
                <a:solidFill>
                  <a:schemeClr val="tx1"/>
                </a:solidFill>
              </a:endParaRPr>
            </a:p>
          </p:txBody>
        </p:sp>
      </p:grpSp>
      <p:cxnSp>
        <p:nvCxnSpPr>
          <p:cNvPr id="56" name="直接连接符 55"/>
          <p:cNvCxnSpPr/>
          <p:nvPr/>
        </p:nvCxnSpPr>
        <p:spPr>
          <a:xfrm>
            <a:off x="5940152" y="1541953"/>
            <a:ext cx="0" cy="58349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箭头连接符 53"/>
          <p:cNvCxnSpPr/>
          <p:nvPr/>
        </p:nvCxnSpPr>
        <p:spPr>
          <a:xfrm>
            <a:off x="5940152" y="154830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a:off x="5940152" y="183561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a:off x="5940152" y="212292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71" name="组合 70"/>
          <p:cNvGrpSpPr/>
          <p:nvPr/>
        </p:nvGrpSpPr>
        <p:grpSpPr>
          <a:xfrm>
            <a:off x="6526884" y="1449517"/>
            <a:ext cx="1213468" cy="755424"/>
            <a:chOff x="6249520" y="1806801"/>
            <a:chExt cx="997444" cy="755424"/>
          </a:xfrm>
        </p:grpSpPr>
        <p:sp>
          <p:nvSpPr>
            <p:cNvPr id="55" name="圆角矩形 54"/>
            <p:cNvSpPr/>
            <p:nvPr/>
          </p:nvSpPr>
          <p:spPr>
            <a:xfrm>
              <a:off x="6249520" y="1806801"/>
              <a:ext cx="997444"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普通动态表单</a:t>
              </a:r>
              <a:endParaRPr lang="zh-CN" altLang="en-US" sz="1100" dirty="0">
                <a:solidFill>
                  <a:schemeClr val="tx1"/>
                </a:solidFill>
              </a:endParaRPr>
            </a:p>
          </p:txBody>
        </p:sp>
        <p:sp>
          <p:nvSpPr>
            <p:cNvPr id="64" name="圆角矩形 63"/>
            <p:cNvSpPr/>
            <p:nvPr/>
          </p:nvSpPr>
          <p:spPr>
            <a:xfrm>
              <a:off x="6249520" y="2094112"/>
              <a:ext cx="997444"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向导式动态表单</a:t>
              </a:r>
              <a:endParaRPr lang="zh-CN" altLang="en-US" sz="1100" dirty="0">
                <a:solidFill>
                  <a:schemeClr val="tx1"/>
                </a:solidFill>
              </a:endParaRPr>
            </a:p>
          </p:txBody>
        </p:sp>
        <p:sp>
          <p:nvSpPr>
            <p:cNvPr id="67" name="圆角矩形 66"/>
            <p:cNvSpPr/>
            <p:nvPr/>
          </p:nvSpPr>
          <p:spPr>
            <a:xfrm>
              <a:off x="6249520" y="2381422"/>
              <a:ext cx="997444"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过滤条件框</a:t>
              </a:r>
              <a:endParaRPr lang="zh-CN" altLang="en-US" sz="1100" dirty="0">
                <a:solidFill>
                  <a:schemeClr val="tx1"/>
                </a:solidFill>
              </a:endParaRPr>
            </a:p>
          </p:txBody>
        </p:sp>
      </p:grpSp>
      <p:cxnSp>
        <p:nvCxnSpPr>
          <p:cNvPr id="89" name="肘形连接符 88"/>
          <p:cNvCxnSpPr/>
          <p:nvPr/>
        </p:nvCxnSpPr>
        <p:spPr>
          <a:xfrm flipV="1">
            <a:off x="5376257" y="1824473"/>
            <a:ext cx="572269" cy="2880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直接连接符 72"/>
          <p:cNvCxnSpPr/>
          <p:nvPr/>
        </p:nvCxnSpPr>
        <p:spPr>
          <a:xfrm>
            <a:off x="5941295" y="2465353"/>
            <a:ext cx="0" cy="122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箭头连接符 73"/>
          <p:cNvCxnSpPr/>
          <p:nvPr/>
        </p:nvCxnSpPr>
        <p:spPr>
          <a:xfrm>
            <a:off x="5950820" y="2481227"/>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直接箭头连接符 74"/>
          <p:cNvCxnSpPr/>
          <p:nvPr/>
        </p:nvCxnSpPr>
        <p:spPr>
          <a:xfrm>
            <a:off x="5950820" y="2782244"/>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a:xfrm>
            <a:off x="5950820" y="3083261"/>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直接箭头连接符 99"/>
          <p:cNvCxnSpPr/>
          <p:nvPr/>
        </p:nvCxnSpPr>
        <p:spPr>
          <a:xfrm>
            <a:off x="5940152" y="3384277"/>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接箭头连接符 102"/>
          <p:cNvCxnSpPr/>
          <p:nvPr/>
        </p:nvCxnSpPr>
        <p:spPr>
          <a:xfrm>
            <a:off x="5940152" y="368529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直接箭头连接符 108"/>
          <p:cNvCxnSpPr/>
          <p:nvPr/>
        </p:nvCxnSpPr>
        <p:spPr>
          <a:xfrm>
            <a:off x="5376257" y="3090218"/>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肘形连接符 111"/>
          <p:cNvCxnSpPr/>
          <p:nvPr/>
        </p:nvCxnSpPr>
        <p:spPr>
          <a:xfrm>
            <a:off x="5364088" y="3748735"/>
            <a:ext cx="572269" cy="39703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a:off x="5944681" y="4002622"/>
            <a:ext cx="0" cy="289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直接箭头连接符 118"/>
          <p:cNvCxnSpPr/>
          <p:nvPr/>
        </p:nvCxnSpPr>
        <p:spPr>
          <a:xfrm>
            <a:off x="5944681" y="400262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直接箭头连接符 119"/>
          <p:cNvCxnSpPr/>
          <p:nvPr/>
        </p:nvCxnSpPr>
        <p:spPr>
          <a:xfrm>
            <a:off x="5944681" y="428993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40" name="组合 1039"/>
          <p:cNvGrpSpPr/>
          <p:nvPr/>
        </p:nvGrpSpPr>
        <p:grpSpPr>
          <a:xfrm>
            <a:off x="6526884" y="2382442"/>
            <a:ext cx="1213468" cy="1989508"/>
            <a:chOff x="6526884" y="2382442"/>
            <a:chExt cx="1357484" cy="1989508"/>
          </a:xfrm>
        </p:grpSpPr>
        <p:sp>
          <p:nvSpPr>
            <p:cNvPr id="78" name="圆角矩形 77"/>
            <p:cNvSpPr/>
            <p:nvPr/>
          </p:nvSpPr>
          <p:spPr>
            <a:xfrm>
              <a:off x="6537552" y="2382442"/>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简单账表</a:t>
              </a:r>
              <a:endParaRPr lang="zh-CN" altLang="en-US" sz="1100" dirty="0">
                <a:solidFill>
                  <a:schemeClr val="tx1"/>
                </a:solidFill>
              </a:endParaRPr>
            </a:p>
          </p:txBody>
        </p:sp>
        <p:sp>
          <p:nvSpPr>
            <p:cNvPr id="79" name="圆角矩形 78"/>
            <p:cNvSpPr/>
            <p:nvPr/>
          </p:nvSpPr>
          <p:spPr>
            <a:xfrm>
              <a:off x="6537552" y="2683459"/>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树形账表</a:t>
              </a:r>
              <a:endParaRPr lang="zh-CN" altLang="en-US" sz="1100" dirty="0">
                <a:solidFill>
                  <a:schemeClr val="tx1"/>
                </a:solidFill>
              </a:endParaRPr>
            </a:p>
          </p:txBody>
        </p:sp>
        <p:sp>
          <p:nvSpPr>
            <p:cNvPr id="80" name="圆角矩形 79"/>
            <p:cNvSpPr/>
            <p:nvPr/>
          </p:nvSpPr>
          <p:spPr>
            <a:xfrm>
              <a:off x="6537552" y="2984476"/>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分页账表</a:t>
              </a:r>
              <a:endParaRPr lang="zh-CN" altLang="en-US" sz="1100" dirty="0">
                <a:solidFill>
                  <a:schemeClr val="tx1"/>
                </a:solidFill>
              </a:endParaRPr>
            </a:p>
          </p:txBody>
        </p:sp>
        <p:sp>
          <p:nvSpPr>
            <p:cNvPr id="101" name="圆角矩形 100"/>
            <p:cNvSpPr/>
            <p:nvPr/>
          </p:nvSpPr>
          <p:spPr>
            <a:xfrm>
              <a:off x="6526884" y="3285492"/>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直接</a:t>
              </a:r>
              <a:r>
                <a:rPr lang="en-US" altLang="zh-CN" sz="1100" dirty="0">
                  <a:solidFill>
                    <a:schemeClr val="tx1"/>
                  </a:solidFill>
                </a:rPr>
                <a:t>SQL</a:t>
              </a:r>
              <a:r>
                <a:rPr lang="zh-CN" altLang="en-US" sz="1100" dirty="0" smtClean="0">
                  <a:solidFill>
                    <a:schemeClr val="tx1"/>
                  </a:solidFill>
                </a:rPr>
                <a:t>账表</a:t>
              </a:r>
              <a:endParaRPr lang="zh-CN" altLang="en-US" sz="1100" dirty="0">
                <a:solidFill>
                  <a:schemeClr val="tx1"/>
                </a:solidFill>
              </a:endParaRPr>
            </a:p>
          </p:txBody>
        </p:sp>
        <p:sp>
          <p:nvSpPr>
            <p:cNvPr id="104" name="圆角矩形 103"/>
            <p:cNvSpPr/>
            <p:nvPr/>
          </p:nvSpPr>
          <p:spPr>
            <a:xfrm>
              <a:off x="6526884" y="3586508"/>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透视表</a:t>
              </a:r>
            </a:p>
          </p:txBody>
        </p:sp>
        <p:sp>
          <p:nvSpPr>
            <p:cNvPr id="123" name="圆角矩形 122"/>
            <p:cNvSpPr/>
            <p:nvPr/>
          </p:nvSpPr>
          <p:spPr>
            <a:xfrm>
              <a:off x="6531413" y="3903837"/>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移动表单</a:t>
              </a:r>
              <a:endParaRPr lang="zh-CN" altLang="en-US" sz="1100" dirty="0">
                <a:solidFill>
                  <a:schemeClr val="tx1"/>
                </a:solidFill>
              </a:endParaRPr>
            </a:p>
          </p:txBody>
        </p:sp>
        <p:sp>
          <p:nvSpPr>
            <p:cNvPr id="124" name="圆角矩形 123"/>
            <p:cNvSpPr/>
            <p:nvPr/>
          </p:nvSpPr>
          <p:spPr>
            <a:xfrm>
              <a:off x="6531413" y="4191147"/>
              <a:ext cx="1346816" cy="1808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移动单据</a:t>
              </a:r>
              <a:endParaRPr lang="zh-CN" altLang="en-US" sz="1100" dirty="0">
                <a:solidFill>
                  <a:schemeClr val="tx1"/>
                </a:solidFill>
              </a:endParaRPr>
            </a:p>
          </p:txBody>
        </p:sp>
      </p:grpSp>
    </p:spTree>
    <p:extLst>
      <p:ext uri="{BB962C8B-B14F-4D97-AF65-F5344CB8AC3E}">
        <p14:creationId xmlns:p14="http://schemas.microsoft.com/office/powerpoint/2010/main" val="2459057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smtClean="0">
                <a:latin typeface="微软雅黑" pitchFamily="34" charset="-122"/>
                <a:ea typeface="微软雅黑" pitchFamily="34" charset="-122"/>
              </a:rPr>
              <a:t>业务对象创建</a:t>
            </a:r>
            <a:r>
              <a:rPr dirty="0" smtClean="0">
                <a:latin typeface="微软雅黑" pitchFamily="34" charset="-122"/>
                <a:ea typeface="微软雅黑" pitchFamily="34" charset="-122"/>
              </a:rPr>
              <a:t>方式</a:t>
            </a: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184665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新建空白对象；</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复制现有业务对象；</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继承基对象模板。</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提供快速创建业务对象功能</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2" name="Picture 4" descr="C:\Users\RD_TOM~1\AppData\Local\Temp\SNAGHTML80dc336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729018"/>
            <a:ext cx="4896544" cy="392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2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smtClean="0">
                <a:solidFill>
                  <a:schemeClr val="tx1"/>
                </a:solidFill>
                <a:latin typeface="微软雅黑" pitchFamily="34" charset="-122"/>
                <a:ea typeface="微软雅黑" pitchFamily="34" charset="-122"/>
              </a:rPr>
              <a:t>BOS</a:t>
            </a:r>
            <a:r>
              <a:rPr lang="zh-CN" altLang="en-US" sz="2400" b="1" dirty="0" smtClean="0">
                <a:solidFill>
                  <a:schemeClr val="tx1"/>
                </a:solidFill>
                <a:latin typeface="微软雅黑" pitchFamily="34" charset="-122"/>
                <a:ea typeface="微软雅黑" pitchFamily="34" charset="-122"/>
              </a:rPr>
              <a:t>平台架构特性</a:t>
            </a:r>
            <a:endParaRPr lang="en-US" altLang="zh-CN" sz="24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smtClean="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功能亮点</a:t>
            </a:r>
            <a:endParaRPr lang="en-US" altLang="zh-CN" sz="24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客户案例</a:t>
            </a:r>
            <a:endParaRPr lang="en-US" altLang="zh-CN" sz="24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新增</a:t>
            </a:r>
            <a:r>
              <a:rPr lang="zh-CN" altLang="en-US" sz="2400" b="1" dirty="0">
                <a:solidFill>
                  <a:schemeClr val="tx1"/>
                </a:solidFill>
                <a:latin typeface="微软雅黑" pitchFamily="34" charset="-122"/>
                <a:ea typeface="微软雅黑" pitchFamily="34" charset="-122"/>
              </a:rPr>
              <a:t>功能</a:t>
            </a:r>
            <a:endParaRPr lang="en-US" altLang="zh-CN" sz="2400" b="1" dirty="0">
              <a:solidFill>
                <a:schemeClr val="tx1"/>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9461162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业务对象修改方式</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188359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通过扩展的方式对系统预置业务对象做修改；</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单据</a:t>
            </a:r>
            <a:r>
              <a:rPr lang="zh-CN" altLang="en-US" sz="1200" dirty="0">
                <a:latin typeface="微软雅黑" pitchFamily="34" charset="-122"/>
                <a:ea typeface="微软雅黑" pitchFamily="34" charset="-122"/>
              </a:rPr>
              <a:t>多次扩展后运行时的效果，是每次扩展后的差量</a:t>
            </a:r>
            <a:r>
              <a:rPr lang="zh-CN" altLang="en-US" sz="1200" dirty="0" smtClean="0">
                <a:latin typeface="微软雅黑" pitchFamily="34" charset="-122"/>
                <a:ea typeface="微软雅黑" pitchFamily="34" charset="-122"/>
              </a:rPr>
              <a:t>叠加；</a:t>
            </a: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699541"/>
            <a:ext cx="2149651" cy="417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57849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编码规则</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07749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提供多种类型的编码元素；</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支持编码依据控制流水号；</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支持多套编码规则；</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提供补号功能；</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按编码规则生成单据编码；</a:t>
            </a: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729018"/>
            <a:ext cx="6323160" cy="321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31247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单据状态</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a:t>
            </a:r>
            <a:r>
              <a:rPr kumimoji="1" lang="zh-CN" altLang="en-US" sz="1200" dirty="0">
                <a:solidFill>
                  <a:srgbClr val="000000"/>
                </a:solidFill>
                <a:latin typeface="微软雅黑" panose="020B0503020204020204" pitchFamily="34" charset="-122"/>
                <a:ea typeface="微软雅黑" panose="020B0503020204020204" pitchFamily="34" charset="-122"/>
              </a:rPr>
              <a:t>设置不同状态下的界面锁定控制、字段锁定控制、按钮锁定控制；</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通过操作设置关联的状态值，可返回相应的状态名称；</a:t>
            </a:r>
          </a:p>
          <a:p>
            <a:pPr marL="285750" lvl="2"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单据</a:t>
            </a:r>
            <a:r>
              <a:rPr lang="zh-CN" altLang="en-US" sz="1200" dirty="0">
                <a:latin typeface="微软雅黑" pitchFamily="34" charset="-122"/>
                <a:ea typeface="微软雅黑" pitchFamily="34" charset="-122"/>
              </a:rPr>
              <a:t>状态字段支持添加至单据头及单据</a:t>
            </a:r>
            <a:r>
              <a:rPr lang="zh-CN" altLang="en-US" sz="1200" dirty="0" smtClean="0">
                <a:latin typeface="微软雅黑" pitchFamily="34" charset="-122"/>
                <a:ea typeface="微软雅黑" pitchFamily="34" charset="-122"/>
              </a:rPr>
              <a:t>体；</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通过</a:t>
            </a:r>
            <a:r>
              <a:rPr lang="zh-CN" altLang="en-US" sz="1200" dirty="0">
                <a:latin typeface="微软雅黑" pitchFamily="34" charset="-122"/>
                <a:ea typeface="微软雅黑" pitchFamily="34" charset="-122"/>
              </a:rPr>
              <a:t>配置状态值控制单据及表体的字段、菜单的锁定性； </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5122" name="Picture 2" descr="C:\Users\RD_TOM~1\AppData\Local\Temp\SNAGHTML80fc28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29018"/>
            <a:ext cx="5328592" cy="395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2533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菜单集合</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6222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支持设置单据菜单；</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支持设置列表菜单；</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支持设置单据体菜单；</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菜单编辑界面可定义单据界面工具栏按钮的名称、图标、位置等属性；</a:t>
            </a:r>
            <a:endParaRPr lang="en-US" altLang="zh-CN"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编辑点击事件服务和操作，实现按钮的功能；</a:t>
            </a:r>
          </a:p>
          <a:p>
            <a:endParaRPr kumimoji="1" lang="en-US" altLang="zh-CN" sz="1200" dirty="0">
              <a:solidFill>
                <a:srgbClr val="000000"/>
              </a:solidFill>
              <a:latin typeface="微软雅黑" pitchFamily="34" charset="-122"/>
              <a:ea typeface="微软雅黑" pitchFamily="34" charset="-122"/>
            </a:endParaRPr>
          </a:p>
        </p:txBody>
      </p:sp>
      <p:pic>
        <p:nvPicPr>
          <p:cNvPr id="6146" name="Picture 2" descr="C:\Users\RD_TOM~1\AppData\Local\Temp\SNAGHTML810204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29018"/>
            <a:ext cx="6129798" cy="357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7323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事件与服务</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20395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eaLnBrk="1" hangingPunct="1">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值更新事件</a:t>
            </a:r>
          </a:p>
          <a:p>
            <a:pPr marL="285750" lvl="3" indent="-285750" defTabSz="2044700" eaLnBrk="1" hangingPunct="1">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列表双击事件</a:t>
            </a:r>
          </a:p>
          <a:p>
            <a:pPr marL="285750" lvl="3" indent="-285750" defTabSz="2044700" eaLnBrk="1" hangingPunct="1">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实体服务规则</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只需</a:t>
            </a:r>
            <a:r>
              <a:rPr lang="zh-CN" altLang="en-US" sz="1200" dirty="0">
                <a:latin typeface="微软雅黑" pitchFamily="34" charset="-122"/>
                <a:ea typeface="微软雅黑" pitchFamily="34" charset="-122"/>
              </a:rPr>
              <a:t>通过事件调用服务来定义单据项目及相关属性，即能完成相关功能的定义；</a:t>
            </a:r>
          </a:p>
          <a:p>
            <a:pPr marL="285750" lvl="3"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将大量的编程工作简化成简单的公式定义，提升易用性，降低开发成本及难度；</a:t>
            </a: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170" name="Picture 2" descr="C:\Users\RD_TOM~1\AppData\Local\Temp\SNAGHTML810982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722916"/>
            <a:ext cx="3024336" cy="359607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RD_TOM~1\AppData\Local\Temp\SNAGHTML810d97b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709942"/>
            <a:ext cx="2960352" cy="360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05193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网络控制</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76718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系统</a:t>
            </a:r>
            <a:r>
              <a:rPr kumimoji="1" lang="zh-CN" altLang="en-US" sz="1200" dirty="0">
                <a:solidFill>
                  <a:srgbClr val="000000"/>
                </a:solidFill>
                <a:latin typeface="微软雅黑" panose="020B0503020204020204" pitchFamily="34" charset="-122"/>
                <a:ea typeface="微软雅黑" panose="020B0503020204020204" pitchFamily="34" charset="-122"/>
              </a:rPr>
              <a:t>独占</a:t>
            </a: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子系统独占</a:t>
            </a: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子系统互斥</a:t>
            </a: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子功能明细互斥</a:t>
            </a: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业务操作互斥</a:t>
            </a: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为了</a:t>
            </a:r>
            <a:r>
              <a:rPr lang="zh-CN" altLang="en-US" sz="1200" dirty="0">
                <a:latin typeface="微软雅黑" pitchFamily="34" charset="-122"/>
                <a:ea typeface="微软雅黑" pitchFamily="34" charset="-122"/>
              </a:rPr>
              <a:t>保证</a:t>
            </a:r>
            <a:r>
              <a:rPr lang="en-US" altLang="en-US" sz="1200" dirty="0">
                <a:latin typeface="微软雅黑" pitchFamily="34" charset="-122"/>
                <a:ea typeface="微软雅黑" pitchFamily="34" charset="-122"/>
              </a:rPr>
              <a:t>Cloud</a:t>
            </a:r>
            <a:r>
              <a:rPr lang="zh-CN" altLang="en-US" sz="1200" dirty="0">
                <a:latin typeface="微软雅黑" pitchFamily="34" charset="-122"/>
                <a:ea typeface="微软雅黑" pitchFamily="34" charset="-122"/>
              </a:rPr>
              <a:t>系统的性能以及数据的正确性和独立性，对一些大量占用系统资源的功能或者相互之间同时运行会影响数据正确性的功能，设置功能互斥，进而对这些功能实施控制；</a:t>
            </a: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194" name="Picture 2" descr="C:\Users\RD_TOM~1\AppData\Local\Temp\SNAGHTML81124b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42363"/>
            <a:ext cx="5616624"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05762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单据视图</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60098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视图</a:t>
            </a:r>
            <a:r>
              <a:rPr lang="zh-CN" altLang="en-US" sz="1200" dirty="0">
                <a:latin typeface="微软雅黑" pitchFamily="34" charset="-122"/>
                <a:ea typeface="微软雅黑" pitchFamily="34" charset="-122"/>
              </a:rPr>
              <a:t>是指单据上的控件，做了功能定制之后的布局方案；</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一</a:t>
            </a:r>
            <a:r>
              <a:rPr lang="zh-CN" altLang="en-US" sz="1200" dirty="0">
                <a:latin typeface="微软雅黑" pitchFamily="34" charset="-122"/>
                <a:ea typeface="微软雅黑" pitchFamily="34" charset="-122"/>
              </a:rPr>
              <a:t>张单据支持配置多个视图，设置的单据</a:t>
            </a:r>
            <a:r>
              <a:rPr lang="zh-CN" altLang="en-US" sz="1200" dirty="0" smtClean="0">
                <a:latin typeface="微软雅黑" pitchFamily="34" charset="-122"/>
                <a:ea typeface="微软雅黑" pitchFamily="34" charset="-122"/>
              </a:rPr>
              <a:t>视图；</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a:t>
            </a:r>
            <a:r>
              <a:rPr lang="zh-CN" altLang="en-US" sz="1200" dirty="0">
                <a:latin typeface="微软雅黑" pitchFamily="34" charset="-122"/>
                <a:ea typeface="微软雅黑" pitchFamily="34" charset="-122"/>
              </a:rPr>
              <a:t>在工作流、单据类型，以及快速录单中</a:t>
            </a:r>
            <a:r>
              <a:rPr lang="zh-CN" altLang="en-US" sz="1200" dirty="0" smtClean="0">
                <a:latin typeface="微软雅黑" pitchFamily="34" charset="-122"/>
                <a:ea typeface="微软雅黑" pitchFamily="34" charset="-122"/>
              </a:rPr>
              <a:t>调用；</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无需</a:t>
            </a:r>
            <a:r>
              <a:rPr lang="zh-CN" altLang="en-US" sz="1200" dirty="0">
                <a:latin typeface="微软雅黑" pitchFamily="34" charset="-122"/>
                <a:ea typeface="微软雅黑" pitchFamily="34" charset="-122"/>
              </a:rPr>
              <a:t>再设置界面控制方式，而是直接选取合适的视图来实现界面控制；</a:t>
            </a:r>
            <a:endParaRPr lang="en-US" altLang="zh-CN"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5" y="729018"/>
            <a:ext cx="6120680" cy="349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6754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发布</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60098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发布</a:t>
            </a:r>
            <a:r>
              <a:rPr lang="zh-CN" altLang="en-US" sz="1200" dirty="0">
                <a:latin typeface="微软雅黑" pitchFamily="34" charset="-122"/>
                <a:ea typeface="微软雅黑" pitchFamily="34" charset="-122"/>
              </a:rPr>
              <a:t>的业务对象类型有基础资料、单据、账表；</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设置</a:t>
            </a:r>
            <a:r>
              <a:rPr lang="zh-CN" altLang="en-US" sz="1200" dirty="0">
                <a:latin typeface="微软雅黑" pitchFamily="34" charset="-122"/>
                <a:ea typeface="微软雅黑" pitchFamily="34" charset="-122"/>
              </a:rPr>
              <a:t>好的业务对象可以通过发布功能，发布到主控台</a:t>
            </a:r>
            <a:r>
              <a:rPr lang="zh-CN" altLang="en-US" sz="1200" dirty="0" smtClean="0">
                <a:latin typeface="微软雅黑" pitchFamily="34" charset="-122"/>
                <a:ea typeface="微软雅黑" pitchFamily="34" charset="-122"/>
              </a:rPr>
              <a:t>界面；</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用户</a:t>
            </a:r>
            <a:r>
              <a:rPr lang="zh-CN" altLang="en-US" sz="1200" dirty="0">
                <a:latin typeface="微软雅黑" pitchFamily="34" charset="-122"/>
                <a:ea typeface="微软雅黑" pitchFamily="34" charset="-122"/>
              </a:rPr>
              <a:t>登录主控台后，可通过该功能生成的链接调用</a:t>
            </a:r>
            <a:r>
              <a:rPr lang="en-US" altLang="zh-CN" sz="1200" dirty="0">
                <a:latin typeface="微软雅黑" pitchFamily="34" charset="-122"/>
                <a:ea typeface="微软雅黑" pitchFamily="34" charset="-122"/>
              </a:rPr>
              <a:t>BOS</a:t>
            </a:r>
            <a:r>
              <a:rPr lang="zh-CN" altLang="en-US" sz="1200" dirty="0">
                <a:latin typeface="微软雅黑" pitchFamily="34" charset="-122"/>
                <a:ea typeface="微软雅黑" pitchFamily="34" charset="-122"/>
              </a:rPr>
              <a:t>业务对象相应功能； </a:t>
            </a:r>
          </a:p>
          <a:p>
            <a:pPr marL="285750" lvl="3" indent="-285750" defTabSz="2044700">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1266" name="Picture 2" descr="C:\Users\RD_TOM~1\AppData\Local\Temp\SNAGHTML811d0a2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29018"/>
            <a:ext cx="5760640" cy="400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52810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部署</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60098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dirty="0" smtClean="0">
                <a:latin typeface="微软雅黑" pitchFamily="34" charset="-122"/>
                <a:ea typeface="微软雅黑" pitchFamily="34" charset="-122"/>
              </a:rPr>
              <a:t>BOS</a:t>
            </a:r>
            <a:r>
              <a:rPr lang="zh-CN" altLang="en-US" sz="1200" dirty="0">
                <a:latin typeface="微软雅黑" pitchFamily="34" charset="-122"/>
                <a:ea typeface="微软雅黑" pitchFamily="34" charset="-122"/>
              </a:rPr>
              <a:t>自定义业务对象、扩展对象可以通过部署功能，制作成部署包；</a:t>
            </a: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目标数据中心安装部署包支持将部署包内的业务对象发布到主控台；</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通过</a:t>
            </a:r>
            <a:r>
              <a:rPr lang="zh-CN" altLang="en-US" sz="1200" dirty="0">
                <a:latin typeface="微软雅黑" pitchFamily="34" charset="-122"/>
                <a:ea typeface="微软雅黑" pitchFamily="34" charset="-122"/>
              </a:rPr>
              <a:t>部署功能，实现跨数据中心资源共享；</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2" name="Picture 2" descr="C:\Users\RD_TOM~1\AppData\Local\Temp\SNAGHTML812036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29018"/>
            <a:ext cx="5827356" cy="371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29300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引入引出</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3978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支持追加引入；</a:t>
            </a: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支持覆盖引入；</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支持设置引入模板设置；</a:t>
            </a: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a:t>应用与系统</a:t>
            </a:r>
            <a:r>
              <a:rPr lang="zh-CN" altLang="en-US" sz="1200" dirty="0" smtClean="0"/>
              <a:t>初始化；</a:t>
            </a:r>
            <a:endParaRPr lang="en-US" altLang="zh-CN" sz="1200" dirty="0"/>
          </a:p>
          <a:p>
            <a:pPr marL="285750" lvl="3" indent="-285750" defTabSz="2044700">
              <a:lnSpc>
                <a:spcPct val="90000"/>
              </a:lnSpc>
              <a:spcAft>
                <a:spcPct val="35000"/>
              </a:spcAft>
              <a:buFont typeface="Wingdings" panose="05000000000000000000" pitchFamily="2" charset="2"/>
              <a:buChar char="ü"/>
            </a:pPr>
            <a:r>
              <a:rPr lang="zh-CN" altLang="en-US" sz="1200" dirty="0" smtClean="0"/>
              <a:t>方便用户</a:t>
            </a:r>
            <a:r>
              <a:rPr lang="zh-CN" altLang="en-US" sz="1200" dirty="0"/>
              <a:t>快速实施、快速</a:t>
            </a:r>
            <a:r>
              <a:rPr lang="zh-CN" altLang="en-US" sz="1200" dirty="0" smtClean="0"/>
              <a:t>上线</a:t>
            </a:r>
            <a:r>
              <a:rPr lang="zh-CN" altLang="en-US" sz="1200" dirty="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713351"/>
            <a:ext cx="4775076" cy="391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5564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smtClean="0">
                <a:solidFill>
                  <a:srgbClr val="FF0000"/>
                </a:solidFill>
                <a:latin typeface="微软雅黑" pitchFamily="34" charset="-122"/>
                <a:ea typeface="微软雅黑" pitchFamily="34" charset="-122"/>
              </a:rPr>
              <a:t>BOS</a:t>
            </a:r>
            <a:r>
              <a:rPr lang="zh-CN" altLang="en-US" sz="2400" b="1" dirty="0" smtClean="0">
                <a:solidFill>
                  <a:srgbClr val="FF0000"/>
                </a:solidFill>
                <a:latin typeface="微软雅黑" pitchFamily="34" charset="-122"/>
                <a:ea typeface="微软雅黑" pitchFamily="34" charset="-122"/>
              </a:rPr>
              <a:t>平台架构特性</a:t>
            </a:r>
            <a:endParaRPr lang="en-US" altLang="zh-CN" sz="2400" b="1" dirty="0" smtClean="0">
              <a:solidFill>
                <a:srgbClr val="FF0000"/>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smtClean="0">
                <a:solidFill>
                  <a:schemeClr val="tx1"/>
                </a:solidFill>
                <a:latin typeface="微软雅黑" pitchFamily="34" charset="-122"/>
                <a:ea typeface="微软雅黑" pitchFamily="34" charset="-122"/>
              </a:rPr>
              <a:t>BOS IDE</a:t>
            </a:r>
            <a:r>
              <a:rPr lang="zh-CN" altLang="en-US" sz="2400" b="1" dirty="0" smtClean="0">
                <a:solidFill>
                  <a:schemeClr val="tx1"/>
                </a:solidFill>
                <a:latin typeface="微软雅黑" pitchFamily="34" charset="-122"/>
                <a:ea typeface="微软雅黑" pitchFamily="34" charset="-122"/>
              </a:rPr>
              <a:t>功能亮点</a:t>
            </a:r>
            <a:endParaRPr lang="en-US" altLang="zh-CN" sz="24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客户案例</a:t>
            </a:r>
            <a:endParaRPr lang="en-US" altLang="zh-CN" sz="24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a:solidFill>
                  <a:schemeClr val="tx1"/>
                </a:solidFill>
                <a:latin typeface="微软雅黑" pitchFamily="34" charset="-122"/>
                <a:ea typeface="微软雅黑" pitchFamily="34" charset="-122"/>
              </a:rPr>
              <a:t>IDE</a:t>
            </a:r>
            <a:r>
              <a:rPr lang="zh-CN" altLang="en-US" sz="2400" b="1" dirty="0">
                <a:solidFill>
                  <a:schemeClr val="tx1"/>
                </a:solidFill>
                <a:latin typeface="微软雅黑" pitchFamily="34" charset="-122"/>
                <a:ea typeface="微软雅黑" pitchFamily="34" charset="-122"/>
              </a:rPr>
              <a:t>新增功能</a:t>
            </a:r>
            <a:endParaRPr lang="en-US" altLang="zh-CN" sz="2400" b="1" dirty="0">
              <a:solidFill>
                <a:schemeClr val="tx1"/>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0538536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a:xfrm>
            <a:off x="0" y="0"/>
            <a:ext cx="7092950" cy="465535"/>
          </a:xfrm>
        </p:spPr>
        <p:txBody>
          <a:bodyPr>
            <a:normAutofit fontScale="90000"/>
          </a:bodyPr>
          <a:lstStyle/>
          <a:p>
            <a:r>
              <a:rPr lang="zh-CN" altLang="en-US" dirty="0">
                <a:latin typeface="微软雅黑" pitchFamily="34" charset="-122"/>
                <a:ea typeface="微软雅黑" pitchFamily="34" charset="-122"/>
              </a:rPr>
              <a:t>通用功能</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文件服务</a:t>
            </a:r>
            <a:endParaRPr dirty="0" smtClean="0">
              <a:latin typeface="微软雅黑" pitchFamily="34" charset="-122"/>
              <a:ea typeface="微软雅黑" pitchFamily="34" charset="-122"/>
            </a:endParaRPr>
          </a:p>
        </p:txBody>
      </p:sp>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62868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支持设置文件服务器存储；</a:t>
            </a: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支持设置文件在线预览；</a:t>
            </a: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实现</a:t>
            </a:r>
            <a:r>
              <a:rPr lang="zh-CN" altLang="en-US" sz="1200" dirty="0">
                <a:latin typeface="微软雅黑" pitchFamily="34" charset="-122"/>
                <a:ea typeface="微软雅黑" pitchFamily="34" charset="-122"/>
              </a:rPr>
              <a:t>客户端与文件服务器文件传输；</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提升数据库服务器性能；</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降低了附件管理的复杂程度；</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减少了数据维护</a:t>
            </a:r>
            <a:r>
              <a:rPr lang="zh-CN" altLang="en-US" sz="1200" dirty="0" smtClean="0">
                <a:latin typeface="微软雅黑" pitchFamily="34" charset="-122"/>
                <a:ea typeface="微软雅黑" pitchFamily="34" charset="-122"/>
              </a:rPr>
              <a:t>成本；</a:t>
            </a:r>
            <a:endParaRPr lang="en-US" altLang="zh-CN"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904846"/>
            <a:ext cx="5646693" cy="3107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9" y="904847"/>
            <a:ext cx="5684407" cy="346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55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1893888" y="681038"/>
            <a:ext cx="6832600" cy="772716"/>
          </a:xfrm>
          <a:prstGeom prst="rect">
            <a:avLst/>
          </a:prstGeom>
          <a:solidFill>
            <a:schemeClr val="accent2">
              <a:lumMod val="40000"/>
              <a:lumOff val="60000"/>
            </a:schemeClr>
          </a:solidFill>
          <a:ln>
            <a:noFill/>
          </a:ln>
          <a:effectLst/>
        </p:spPr>
        <p:txBody>
          <a:bodyPr/>
          <a:lstStyle/>
          <a:p>
            <a:pPr>
              <a:buFont typeface="Wingdings" pitchFamily="2" charset="2"/>
              <a:buNone/>
              <a:defRPr/>
            </a:pPr>
            <a:endParaRPr lang="zh-CN" altLang="en-US" sz="1050" dirty="0">
              <a:solidFill>
                <a:srgbClr val="FFFFFF"/>
              </a:solidFill>
              <a:effectLst/>
            </a:endParaRPr>
          </a:p>
        </p:txBody>
      </p:sp>
      <p:sp>
        <p:nvSpPr>
          <p:cNvPr id="10243" name="标题 2"/>
          <p:cNvSpPr>
            <a:spLocks noGrp="1"/>
          </p:cNvSpPr>
          <p:nvPr>
            <p:ph type="title"/>
          </p:nvPr>
        </p:nvSpPr>
        <p:spPr>
          <a:xfrm>
            <a:off x="323851" y="34529"/>
            <a:ext cx="7127875" cy="521494"/>
          </a:xfrm>
        </p:spPr>
        <p:txBody>
          <a:bodyPr/>
          <a:lstStyle/>
          <a:p>
            <a:r>
              <a:rPr smtClean="0">
                <a:latin typeface="微软雅黑" pitchFamily="34" charset="-122"/>
                <a:ea typeface="微软雅黑" pitchFamily="34" charset="-122"/>
              </a:rPr>
              <a:t>套打设计平台解决方案蓝图</a:t>
            </a:r>
          </a:p>
        </p:txBody>
      </p:sp>
      <p:sp>
        <p:nvSpPr>
          <p:cNvPr id="10244" name="矩形 4"/>
          <p:cNvSpPr>
            <a:spLocks noChangeArrowheads="1"/>
          </p:cNvSpPr>
          <p:nvPr/>
        </p:nvSpPr>
        <p:spPr bwMode="auto">
          <a:xfrm>
            <a:off x="611189" y="681038"/>
            <a:ext cx="936625" cy="3783806"/>
          </a:xfrm>
          <a:prstGeom prst="rect">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effectLst/>
            </a:endParaRPr>
          </a:p>
        </p:txBody>
      </p:sp>
      <p:sp>
        <p:nvSpPr>
          <p:cNvPr id="10245" name="TextBox 5"/>
          <p:cNvSpPr txBox="1">
            <a:spLocks noChangeArrowheads="1"/>
          </p:cNvSpPr>
          <p:nvPr/>
        </p:nvSpPr>
        <p:spPr bwMode="auto">
          <a:xfrm>
            <a:off x="698501" y="859632"/>
            <a:ext cx="69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000" b="1">
                <a:solidFill>
                  <a:srgbClr val="000000"/>
                </a:solidFill>
                <a:effectLst/>
              </a:rPr>
              <a:t>数据源</a:t>
            </a:r>
          </a:p>
        </p:txBody>
      </p:sp>
      <p:sp>
        <p:nvSpPr>
          <p:cNvPr id="10246" name="TextBox 6"/>
          <p:cNvSpPr txBox="1">
            <a:spLocks noChangeArrowheads="1"/>
          </p:cNvSpPr>
          <p:nvPr/>
        </p:nvSpPr>
        <p:spPr bwMode="auto">
          <a:xfrm>
            <a:off x="698500" y="1501379"/>
            <a:ext cx="738188" cy="24407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dirty="0">
                <a:solidFill>
                  <a:srgbClr val="FFFFFF"/>
                </a:solidFill>
                <a:effectLst/>
              </a:rPr>
              <a:t>基础资料</a:t>
            </a:r>
          </a:p>
        </p:txBody>
      </p:sp>
      <p:sp>
        <p:nvSpPr>
          <p:cNvPr id="10247" name="TextBox 7"/>
          <p:cNvSpPr txBox="1">
            <a:spLocks noChangeArrowheads="1"/>
          </p:cNvSpPr>
          <p:nvPr/>
        </p:nvSpPr>
        <p:spPr bwMode="auto">
          <a:xfrm>
            <a:off x="684214" y="3489722"/>
            <a:ext cx="738187" cy="24645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帐表</a:t>
            </a:r>
          </a:p>
        </p:txBody>
      </p:sp>
      <p:sp>
        <p:nvSpPr>
          <p:cNvPr id="41" name="右箭头 40"/>
          <p:cNvSpPr/>
          <p:nvPr/>
        </p:nvSpPr>
        <p:spPr>
          <a:xfrm>
            <a:off x="1566864" y="2501504"/>
            <a:ext cx="300037" cy="236934"/>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10249" name="TextBox 44"/>
          <p:cNvSpPr txBox="1">
            <a:spLocks noChangeArrowheads="1"/>
          </p:cNvSpPr>
          <p:nvPr/>
        </p:nvSpPr>
        <p:spPr bwMode="auto">
          <a:xfrm>
            <a:off x="684214" y="2162573"/>
            <a:ext cx="738187" cy="24645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单据</a:t>
            </a:r>
          </a:p>
        </p:txBody>
      </p:sp>
      <p:sp>
        <p:nvSpPr>
          <p:cNvPr id="10250" name="圆角矩形 5"/>
          <p:cNvSpPr>
            <a:spLocks noChangeArrowheads="1"/>
          </p:cNvSpPr>
          <p:nvPr/>
        </p:nvSpPr>
        <p:spPr bwMode="auto">
          <a:xfrm>
            <a:off x="1898650" y="2781300"/>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050">
              <a:solidFill>
                <a:srgbClr val="FFFFFF"/>
              </a:solidFill>
              <a:effectLst/>
            </a:endParaRPr>
          </a:p>
        </p:txBody>
      </p:sp>
      <p:grpSp>
        <p:nvGrpSpPr>
          <p:cNvPr id="10251" name="组合 70"/>
          <p:cNvGrpSpPr>
            <a:grpSpLocks/>
          </p:cNvGrpSpPr>
          <p:nvPr/>
        </p:nvGrpSpPr>
        <p:grpSpPr bwMode="auto">
          <a:xfrm>
            <a:off x="1898650" y="2425304"/>
            <a:ext cx="6840538" cy="292894"/>
            <a:chOff x="1898681" y="2383172"/>
            <a:chExt cx="6840000" cy="540000"/>
          </a:xfrm>
        </p:grpSpPr>
        <p:sp>
          <p:nvSpPr>
            <p:cNvPr id="10273" name="圆角矩形 9"/>
            <p:cNvSpPr>
              <a:spLocks noChangeArrowheads="1"/>
            </p:cNvSpPr>
            <p:nvPr/>
          </p:nvSpPr>
          <p:spPr bwMode="auto">
            <a:xfrm>
              <a:off x="537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属性设置</a:t>
              </a:r>
              <a:endParaRPr kumimoji="1" lang="en-US" altLang="zh-CN" sz="1600">
                <a:solidFill>
                  <a:srgbClr val="FFFFFF"/>
                </a:solidFill>
                <a:effectLst/>
              </a:endParaRPr>
            </a:p>
          </p:txBody>
        </p:sp>
        <p:sp>
          <p:nvSpPr>
            <p:cNvPr id="10274" name="圆角矩形 10"/>
            <p:cNvSpPr>
              <a:spLocks noChangeArrowheads="1"/>
            </p:cNvSpPr>
            <p:nvPr/>
          </p:nvSpPr>
          <p:spPr bwMode="auto">
            <a:xfrm>
              <a:off x="711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嵌套设置</a:t>
              </a:r>
              <a:endParaRPr kumimoji="1" lang="en-US" altLang="zh-CN" sz="1600">
                <a:solidFill>
                  <a:srgbClr val="FFFFFF"/>
                </a:solidFill>
                <a:effectLst/>
              </a:endParaRPr>
            </a:p>
          </p:txBody>
        </p:sp>
        <p:sp>
          <p:nvSpPr>
            <p:cNvPr id="10275" name="圆角矩形 13"/>
            <p:cNvSpPr>
              <a:spLocks noChangeArrowheads="1"/>
            </p:cNvSpPr>
            <p:nvPr/>
          </p:nvSpPr>
          <p:spPr bwMode="auto">
            <a:xfrm>
              <a:off x="363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分组管理</a:t>
              </a:r>
              <a:endParaRPr kumimoji="1" lang="en-US" altLang="zh-CN" sz="1600">
                <a:solidFill>
                  <a:srgbClr val="FFFFFF"/>
                </a:solidFill>
                <a:effectLst/>
              </a:endParaRPr>
            </a:p>
          </p:txBody>
        </p:sp>
        <p:sp>
          <p:nvSpPr>
            <p:cNvPr id="10276" name="圆角矩形 14"/>
            <p:cNvSpPr>
              <a:spLocks noChangeArrowheads="1"/>
            </p:cNvSpPr>
            <p:nvPr/>
          </p:nvSpPr>
          <p:spPr bwMode="auto">
            <a:xfrm>
              <a:off x="189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页面设置</a:t>
              </a:r>
              <a:endParaRPr kumimoji="1" lang="en-US" altLang="zh-CN" sz="1600">
                <a:solidFill>
                  <a:srgbClr val="FFFFFF"/>
                </a:solidFill>
                <a:effectLst/>
              </a:endParaRPr>
            </a:p>
          </p:txBody>
        </p:sp>
      </p:grpSp>
      <p:sp>
        <p:nvSpPr>
          <p:cNvPr id="10252" name="圆角矩形 15"/>
          <p:cNvSpPr>
            <a:spLocks noChangeArrowheads="1"/>
          </p:cNvSpPr>
          <p:nvPr/>
        </p:nvSpPr>
        <p:spPr bwMode="auto">
          <a:xfrm>
            <a:off x="1898650" y="3352800"/>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套打设计平台</a:t>
            </a:r>
            <a:endParaRPr kumimoji="1" lang="en-US" altLang="zh-CN" sz="1600">
              <a:solidFill>
                <a:srgbClr val="FFFFFF"/>
              </a:solidFill>
              <a:effectLst/>
            </a:endParaRPr>
          </a:p>
          <a:p>
            <a:pPr algn="ctr">
              <a:buFont typeface="Wingdings" pitchFamily="2" charset="2"/>
              <a:buNone/>
            </a:pPr>
            <a:r>
              <a:rPr kumimoji="1" lang="zh-CN" altLang="en-US" sz="1050">
                <a:solidFill>
                  <a:srgbClr val="FFFFFF"/>
                </a:solidFill>
                <a:effectLst/>
              </a:rPr>
              <a:t>（套打引擎）</a:t>
            </a:r>
            <a:endParaRPr kumimoji="1" lang="en-US" altLang="zh-CN" sz="1050">
              <a:solidFill>
                <a:srgbClr val="FFFFFF"/>
              </a:solidFill>
              <a:effectLst/>
            </a:endParaRPr>
          </a:p>
        </p:txBody>
      </p:sp>
      <p:sp>
        <p:nvSpPr>
          <p:cNvPr id="10253" name="TextBox 16"/>
          <p:cNvSpPr txBox="1">
            <a:spLocks noChangeArrowheads="1"/>
          </p:cNvSpPr>
          <p:nvPr/>
        </p:nvSpPr>
        <p:spPr bwMode="auto">
          <a:xfrm>
            <a:off x="2192339" y="2843213"/>
            <a:ext cx="13033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通用控件</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（多种控件类型）</a:t>
            </a:r>
            <a:endParaRPr lang="en-US" altLang="zh-CN" sz="1050">
              <a:solidFill>
                <a:srgbClr val="FFFFFF"/>
              </a:solidFill>
              <a:effectLst/>
            </a:endParaRPr>
          </a:p>
        </p:txBody>
      </p:sp>
      <p:sp>
        <p:nvSpPr>
          <p:cNvPr id="10254" name="TextBox 18"/>
          <p:cNvSpPr txBox="1">
            <a:spLocks noChangeArrowheads="1"/>
          </p:cNvSpPr>
          <p:nvPr/>
        </p:nvSpPr>
        <p:spPr bwMode="auto">
          <a:xfrm>
            <a:off x="3851276" y="2843213"/>
            <a:ext cx="13049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系统变量</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（用户）</a:t>
            </a:r>
            <a:endParaRPr lang="en-US" altLang="zh-CN" sz="1050">
              <a:solidFill>
                <a:srgbClr val="FFFFFF"/>
              </a:solidFill>
              <a:effectLst/>
            </a:endParaRPr>
          </a:p>
        </p:txBody>
      </p:sp>
      <p:sp>
        <p:nvSpPr>
          <p:cNvPr id="10255" name="TextBox 19"/>
          <p:cNvSpPr txBox="1">
            <a:spLocks noChangeArrowheads="1"/>
          </p:cNvSpPr>
          <p:nvPr/>
        </p:nvSpPr>
        <p:spPr bwMode="auto">
          <a:xfrm>
            <a:off x="7215188" y="2843213"/>
            <a:ext cx="15113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工作流</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（审批流、工作流）</a:t>
            </a:r>
            <a:endParaRPr lang="en-US" altLang="zh-CN" sz="1050">
              <a:solidFill>
                <a:srgbClr val="FFFFFF"/>
              </a:solidFill>
              <a:effectLst/>
            </a:endParaRPr>
          </a:p>
        </p:txBody>
      </p:sp>
      <p:sp>
        <p:nvSpPr>
          <p:cNvPr id="10256" name="TextBox 17"/>
          <p:cNvSpPr txBox="1">
            <a:spLocks noChangeArrowheads="1"/>
          </p:cNvSpPr>
          <p:nvPr/>
        </p:nvSpPr>
        <p:spPr bwMode="auto">
          <a:xfrm>
            <a:off x="5435600" y="2843213"/>
            <a:ext cx="16637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常用公式</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（页码、时间、行号）</a:t>
            </a:r>
            <a:endParaRPr lang="en-US" altLang="zh-CN" sz="1050">
              <a:solidFill>
                <a:srgbClr val="FFFFFF"/>
              </a:solidFill>
              <a:effectLst/>
            </a:endParaRPr>
          </a:p>
        </p:txBody>
      </p:sp>
      <p:sp>
        <p:nvSpPr>
          <p:cNvPr id="10257" name="圆角矩形 20"/>
          <p:cNvSpPr>
            <a:spLocks noChangeArrowheads="1"/>
          </p:cNvSpPr>
          <p:nvPr/>
        </p:nvSpPr>
        <p:spPr bwMode="auto">
          <a:xfrm>
            <a:off x="1898650" y="3924300"/>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sz="1600">
                <a:solidFill>
                  <a:srgbClr val="FFFFFF"/>
                </a:solidFill>
                <a:effectLst/>
              </a:rPr>
              <a:t>BOS</a:t>
            </a:r>
            <a:r>
              <a:rPr kumimoji="1" lang="zh-CN" altLang="en-US" sz="1600">
                <a:solidFill>
                  <a:srgbClr val="FFFFFF"/>
                </a:solidFill>
                <a:effectLst/>
              </a:rPr>
              <a:t>集成开发平台支撑</a:t>
            </a:r>
            <a:endParaRPr kumimoji="1" lang="en-US" altLang="zh-CN" sz="1600">
              <a:solidFill>
                <a:srgbClr val="FFFFFF"/>
              </a:solidFill>
              <a:effectLst/>
            </a:endParaRPr>
          </a:p>
          <a:p>
            <a:pPr algn="ctr">
              <a:buFont typeface="Wingdings" pitchFamily="2" charset="2"/>
              <a:buNone/>
            </a:pPr>
            <a:r>
              <a:rPr kumimoji="1" lang="zh-CN" altLang="en-US" sz="1050">
                <a:solidFill>
                  <a:srgbClr val="FFFFFF"/>
                </a:solidFill>
                <a:effectLst/>
              </a:rPr>
              <a:t>（</a:t>
            </a:r>
            <a:r>
              <a:rPr kumimoji="1" lang="en-US" altLang="zh-CN" sz="1050">
                <a:solidFill>
                  <a:srgbClr val="FFFFFF"/>
                </a:solidFill>
                <a:effectLst/>
              </a:rPr>
              <a:t>BOS</a:t>
            </a:r>
            <a:r>
              <a:rPr kumimoji="1" lang="zh-CN" altLang="en-US" sz="1050">
                <a:solidFill>
                  <a:srgbClr val="FFFFFF"/>
                </a:solidFill>
                <a:effectLst/>
              </a:rPr>
              <a:t>平台核心引擎）</a:t>
            </a:r>
            <a:endParaRPr kumimoji="1" lang="en-US" altLang="zh-CN" sz="1050">
              <a:solidFill>
                <a:srgbClr val="FFFFFF"/>
              </a:solidFill>
              <a:effectLst/>
            </a:endParaRPr>
          </a:p>
        </p:txBody>
      </p:sp>
      <p:grpSp>
        <p:nvGrpSpPr>
          <p:cNvPr id="10258" name="组合 1"/>
          <p:cNvGrpSpPr>
            <a:grpSpLocks/>
          </p:cNvGrpSpPr>
          <p:nvPr/>
        </p:nvGrpSpPr>
        <p:grpSpPr bwMode="auto">
          <a:xfrm>
            <a:off x="1898650" y="1491630"/>
            <a:ext cx="6840538" cy="567000"/>
            <a:chOff x="1898681" y="2189253"/>
            <a:chExt cx="6840000" cy="737136"/>
          </a:xfrm>
        </p:grpSpPr>
        <p:sp>
          <p:nvSpPr>
            <p:cNvPr id="10268" name="圆角矩形 15"/>
            <p:cNvSpPr>
              <a:spLocks noChangeArrowheads="1"/>
            </p:cNvSpPr>
            <p:nvPr/>
          </p:nvSpPr>
          <p:spPr bwMode="auto">
            <a:xfrm>
              <a:off x="1898681" y="2189253"/>
              <a:ext cx="6840000" cy="737136"/>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100">
                <a:solidFill>
                  <a:srgbClr val="FFFFFF"/>
                </a:solidFill>
                <a:effectLst/>
              </a:endParaRPr>
            </a:p>
          </p:txBody>
        </p:sp>
        <p:sp>
          <p:nvSpPr>
            <p:cNvPr id="10269" name="TextBox 16"/>
            <p:cNvSpPr txBox="1">
              <a:spLocks noChangeArrowheads="1"/>
            </p:cNvSpPr>
            <p:nvPr/>
          </p:nvSpPr>
          <p:spPr bwMode="auto">
            <a:xfrm>
              <a:off x="2051720" y="2189253"/>
              <a:ext cx="1296145" cy="720000"/>
            </a:xfrm>
            <a:prstGeom prst="rect">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100">
                  <a:solidFill>
                    <a:srgbClr val="FFFFFF"/>
                  </a:solidFill>
                  <a:effectLst/>
                </a:rPr>
                <a:t>排序打印</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汇总打印</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节纸打印</a:t>
              </a:r>
              <a:endParaRPr kumimoji="1" lang="en-US" altLang="zh-CN" sz="1100">
                <a:solidFill>
                  <a:srgbClr val="FFFFFF"/>
                </a:solidFill>
                <a:effectLst/>
              </a:endParaRPr>
            </a:p>
          </p:txBody>
        </p:sp>
        <p:sp>
          <p:nvSpPr>
            <p:cNvPr id="10270" name="TextBox 18"/>
            <p:cNvSpPr txBox="1">
              <a:spLocks noChangeArrowheads="1"/>
            </p:cNvSpPr>
            <p:nvPr/>
          </p:nvSpPr>
          <p:spPr bwMode="auto">
            <a:xfrm>
              <a:off x="3851920" y="2189253"/>
              <a:ext cx="1080120" cy="720000"/>
            </a:xfrm>
            <a:prstGeom prst="rect">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100" dirty="0">
                  <a:solidFill>
                    <a:srgbClr val="FFFFFF"/>
                  </a:solidFill>
                  <a:effectLst/>
                </a:rPr>
                <a:t>分组打印</a:t>
              </a:r>
              <a:endParaRPr kumimoji="1" lang="en-US" altLang="zh-CN" sz="1100" dirty="0">
                <a:solidFill>
                  <a:srgbClr val="FFFFFF"/>
                </a:solidFill>
                <a:effectLst/>
              </a:endParaRPr>
            </a:p>
            <a:p>
              <a:pPr algn="ctr" eaLnBrk="1" hangingPunct="1">
                <a:buFont typeface="Wingdings" pitchFamily="2" charset="2"/>
                <a:buNone/>
              </a:pPr>
              <a:r>
                <a:rPr kumimoji="1" lang="zh-CN" altLang="en-US" sz="1100" dirty="0" smtClean="0">
                  <a:solidFill>
                    <a:srgbClr val="FFFFFF"/>
                  </a:solidFill>
                  <a:effectLst/>
                </a:rPr>
                <a:t>分</a:t>
              </a:r>
              <a:r>
                <a:rPr kumimoji="1" lang="zh-CN" altLang="en-US" sz="1100" dirty="0">
                  <a:solidFill>
                    <a:srgbClr val="FFFFFF"/>
                  </a:solidFill>
                  <a:effectLst/>
                </a:rPr>
                <a:t>页</a:t>
              </a:r>
              <a:r>
                <a:rPr kumimoji="1" lang="zh-CN" altLang="en-US" sz="1100" dirty="0" smtClean="0">
                  <a:solidFill>
                    <a:srgbClr val="FFFFFF"/>
                  </a:solidFill>
                  <a:effectLst/>
                </a:rPr>
                <a:t>打印</a:t>
              </a:r>
              <a:endParaRPr kumimoji="1" lang="en-US" altLang="zh-CN" sz="1100" dirty="0" smtClean="0">
                <a:solidFill>
                  <a:srgbClr val="FFFFFF"/>
                </a:solidFill>
                <a:effectLst/>
              </a:endParaRPr>
            </a:p>
            <a:p>
              <a:pPr algn="ctr" eaLnBrk="1" hangingPunct="1">
                <a:buFont typeface="Wingdings" pitchFamily="2" charset="2"/>
                <a:buNone/>
              </a:pPr>
              <a:r>
                <a:rPr kumimoji="1" lang="zh-CN" altLang="en-US" sz="1100" dirty="0" smtClean="0">
                  <a:solidFill>
                    <a:srgbClr val="FFFFFF"/>
                  </a:solidFill>
                  <a:effectLst/>
                </a:rPr>
                <a:t>动态列打印</a:t>
              </a:r>
              <a:endParaRPr kumimoji="1" lang="en-US" altLang="zh-CN" sz="1100" dirty="0">
                <a:solidFill>
                  <a:srgbClr val="FFFFFF"/>
                </a:solidFill>
                <a:effectLst/>
              </a:endParaRPr>
            </a:p>
          </p:txBody>
        </p:sp>
        <p:sp>
          <p:nvSpPr>
            <p:cNvPr id="10271" name="TextBox 19"/>
            <p:cNvSpPr txBox="1">
              <a:spLocks noChangeArrowheads="1"/>
            </p:cNvSpPr>
            <p:nvPr/>
          </p:nvSpPr>
          <p:spPr bwMode="auto">
            <a:xfrm>
              <a:off x="7215207" y="2189253"/>
              <a:ext cx="1389241" cy="720000"/>
            </a:xfrm>
            <a:prstGeom prst="rect">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100">
                  <a:solidFill>
                    <a:srgbClr val="FFFFFF"/>
                  </a:solidFill>
                  <a:effectLst/>
                </a:rPr>
                <a:t>图片打印</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承前过次</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子单据体打印</a:t>
              </a:r>
              <a:endParaRPr kumimoji="1" lang="en-US" altLang="zh-CN" sz="1100">
                <a:solidFill>
                  <a:srgbClr val="FFFFFF"/>
                </a:solidFill>
                <a:effectLst/>
              </a:endParaRPr>
            </a:p>
          </p:txBody>
        </p:sp>
        <p:sp>
          <p:nvSpPr>
            <p:cNvPr id="10272" name="TextBox 17"/>
            <p:cNvSpPr txBox="1">
              <a:spLocks noChangeArrowheads="1"/>
            </p:cNvSpPr>
            <p:nvPr/>
          </p:nvSpPr>
          <p:spPr bwMode="auto">
            <a:xfrm>
              <a:off x="5551483" y="2189253"/>
              <a:ext cx="1159692" cy="720000"/>
            </a:xfrm>
            <a:prstGeom prst="rect">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100">
                  <a:solidFill>
                    <a:srgbClr val="FFFFFF"/>
                  </a:solidFill>
                  <a:effectLst/>
                </a:rPr>
                <a:t>分层打印</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自动换行</a:t>
              </a:r>
              <a:endParaRPr kumimoji="1" lang="en-US" altLang="zh-CN" sz="1100">
                <a:solidFill>
                  <a:srgbClr val="FFFFFF"/>
                </a:solidFill>
                <a:effectLst/>
              </a:endParaRPr>
            </a:p>
            <a:p>
              <a:pPr algn="ctr" eaLnBrk="1" hangingPunct="1">
                <a:buFont typeface="Wingdings" pitchFamily="2" charset="2"/>
                <a:buNone/>
              </a:pPr>
              <a:r>
                <a:rPr kumimoji="1" lang="zh-CN" altLang="en-US" sz="1100">
                  <a:solidFill>
                    <a:srgbClr val="FFFFFF"/>
                  </a:solidFill>
                  <a:effectLst/>
                </a:rPr>
                <a:t>自动缩小</a:t>
              </a:r>
              <a:endParaRPr kumimoji="1" lang="en-US" altLang="zh-CN" sz="1100">
                <a:solidFill>
                  <a:srgbClr val="FFFFFF"/>
                </a:solidFill>
                <a:effectLst/>
              </a:endParaRPr>
            </a:p>
          </p:txBody>
        </p:sp>
      </p:grpSp>
      <p:grpSp>
        <p:nvGrpSpPr>
          <p:cNvPr id="10259" name="组合 39"/>
          <p:cNvGrpSpPr>
            <a:grpSpLocks/>
          </p:cNvGrpSpPr>
          <p:nvPr/>
        </p:nvGrpSpPr>
        <p:grpSpPr bwMode="auto">
          <a:xfrm>
            <a:off x="1898650" y="2091929"/>
            <a:ext cx="6840538" cy="292894"/>
            <a:chOff x="1898681" y="2383172"/>
            <a:chExt cx="6840000" cy="540000"/>
          </a:xfrm>
        </p:grpSpPr>
        <p:sp>
          <p:nvSpPr>
            <p:cNvPr id="10264" name="圆角矩形 9"/>
            <p:cNvSpPr>
              <a:spLocks noChangeArrowheads="1"/>
            </p:cNvSpPr>
            <p:nvPr/>
          </p:nvSpPr>
          <p:spPr bwMode="auto">
            <a:xfrm>
              <a:off x="537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层设置</a:t>
              </a:r>
              <a:endParaRPr kumimoji="1" lang="en-US" altLang="zh-CN" sz="1600">
                <a:solidFill>
                  <a:srgbClr val="FFFFFF"/>
                </a:solidFill>
                <a:effectLst/>
              </a:endParaRPr>
            </a:p>
          </p:txBody>
        </p:sp>
        <p:sp>
          <p:nvSpPr>
            <p:cNvPr id="10265" name="圆角矩形 10"/>
            <p:cNvSpPr>
              <a:spLocks noChangeArrowheads="1"/>
            </p:cNvSpPr>
            <p:nvPr/>
          </p:nvSpPr>
          <p:spPr bwMode="auto">
            <a:xfrm>
              <a:off x="711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样式设置</a:t>
              </a:r>
              <a:endParaRPr kumimoji="1" lang="en-US" altLang="zh-CN" sz="1600">
                <a:solidFill>
                  <a:srgbClr val="FFFFFF"/>
                </a:solidFill>
                <a:effectLst/>
              </a:endParaRPr>
            </a:p>
          </p:txBody>
        </p:sp>
        <p:sp>
          <p:nvSpPr>
            <p:cNvPr id="10266" name="圆角矩形 13"/>
            <p:cNvSpPr>
              <a:spLocks noChangeArrowheads="1"/>
            </p:cNvSpPr>
            <p:nvPr/>
          </p:nvSpPr>
          <p:spPr bwMode="auto">
            <a:xfrm>
              <a:off x="363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套打型</a:t>
              </a:r>
              <a:endParaRPr kumimoji="1" lang="en-US" altLang="zh-CN" sz="1600">
                <a:solidFill>
                  <a:srgbClr val="FFFFFF"/>
                </a:solidFill>
                <a:effectLst/>
              </a:endParaRPr>
            </a:p>
          </p:txBody>
        </p:sp>
        <p:sp>
          <p:nvSpPr>
            <p:cNvPr id="10267" name="圆角矩形 14"/>
            <p:cNvSpPr>
              <a:spLocks noChangeArrowheads="1"/>
            </p:cNvSpPr>
            <p:nvPr/>
          </p:nvSpPr>
          <p:spPr bwMode="auto">
            <a:xfrm>
              <a:off x="189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报表型</a:t>
              </a:r>
              <a:endParaRPr kumimoji="1" lang="en-US" altLang="zh-CN" sz="1600">
                <a:solidFill>
                  <a:srgbClr val="FFFFFF"/>
                </a:solidFill>
                <a:effectLst/>
              </a:endParaRPr>
            </a:p>
          </p:txBody>
        </p:sp>
      </p:grpSp>
      <p:sp>
        <p:nvSpPr>
          <p:cNvPr id="10260" name="TextBox 16"/>
          <p:cNvSpPr txBox="1">
            <a:spLocks noChangeArrowheads="1"/>
          </p:cNvSpPr>
          <p:nvPr/>
        </p:nvSpPr>
        <p:spPr bwMode="auto">
          <a:xfrm>
            <a:off x="1979614" y="681038"/>
            <a:ext cx="1368425"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dirty="0">
                <a:solidFill>
                  <a:srgbClr val="FFFFFF"/>
                </a:solidFill>
                <a:effectLst/>
              </a:rPr>
              <a:t>套打设置</a:t>
            </a:r>
            <a:endParaRPr lang="en-US" altLang="zh-CN" sz="1600" dirty="0">
              <a:solidFill>
                <a:srgbClr val="FFFFFF"/>
              </a:solidFill>
              <a:effectLst/>
            </a:endParaRPr>
          </a:p>
          <a:p>
            <a:pPr algn="ctr" eaLnBrk="1" hangingPunct="1">
              <a:buFont typeface="Wingdings" pitchFamily="2" charset="2"/>
              <a:buNone/>
            </a:pPr>
            <a:r>
              <a:rPr kumimoji="1" lang="zh-CN" altLang="en-US" sz="1050" dirty="0">
                <a:solidFill>
                  <a:srgbClr val="FFFFFF"/>
                </a:solidFill>
                <a:effectLst/>
              </a:rPr>
              <a:t>模板选择</a:t>
            </a:r>
            <a:endParaRPr kumimoji="1" lang="en-US" altLang="zh-CN" sz="1050" dirty="0">
              <a:solidFill>
                <a:srgbClr val="FFFFFF"/>
              </a:solidFill>
              <a:effectLst/>
            </a:endParaRPr>
          </a:p>
          <a:p>
            <a:pPr algn="ctr" eaLnBrk="1" hangingPunct="1">
              <a:buFont typeface="Wingdings" pitchFamily="2" charset="2"/>
              <a:buNone/>
            </a:pPr>
            <a:r>
              <a:rPr kumimoji="1" lang="zh-CN" altLang="en-US" sz="1050" dirty="0">
                <a:solidFill>
                  <a:srgbClr val="FFFFFF"/>
                </a:solidFill>
                <a:effectLst/>
              </a:rPr>
              <a:t>方案设置</a:t>
            </a:r>
            <a:endParaRPr kumimoji="1" lang="en-US" altLang="zh-CN" sz="1050" dirty="0">
              <a:solidFill>
                <a:srgbClr val="FFFFFF"/>
              </a:solidFill>
              <a:effectLst/>
            </a:endParaRPr>
          </a:p>
          <a:p>
            <a:pPr algn="ctr" eaLnBrk="1" hangingPunct="1">
              <a:buFont typeface="Wingdings" pitchFamily="2" charset="2"/>
              <a:buNone/>
            </a:pPr>
            <a:r>
              <a:rPr kumimoji="1" lang="zh-CN" altLang="en-US" sz="1050" dirty="0">
                <a:solidFill>
                  <a:srgbClr val="FFFFFF"/>
                </a:solidFill>
                <a:effectLst/>
              </a:rPr>
              <a:t>多模板设置</a:t>
            </a:r>
            <a:endParaRPr kumimoji="1" lang="en-US" altLang="zh-CN" sz="1050" dirty="0">
              <a:solidFill>
                <a:srgbClr val="FFFFFF"/>
              </a:solidFill>
              <a:effectLst/>
            </a:endParaRPr>
          </a:p>
          <a:p>
            <a:pPr algn="ctr" eaLnBrk="1" hangingPunct="1">
              <a:buFont typeface="Wingdings" pitchFamily="2" charset="2"/>
              <a:buNone/>
            </a:pPr>
            <a:endParaRPr lang="en-US" altLang="zh-CN" sz="800" dirty="0">
              <a:solidFill>
                <a:srgbClr val="FFFFFF"/>
              </a:solidFill>
              <a:effectLst/>
            </a:endParaRPr>
          </a:p>
        </p:txBody>
      </p:sp>
      <p:sp>
        <p:nvSpPr>
          <p:cNvPr id="10261" name="TextBox 16"/>
          <p:cNvSpPr txBox="1">
            <a:spLocks noChangeArrowheads="1"/>
          </p:cNvSpPr>
          <p:nvPr/>
        </p:nvSpPr>
        <p:spPr bwMode="auto">
          <a:xfrm>
            <a:off x="3708401" y="681038"/>
            <a:ext cx="1368425"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套打打印</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连续套打</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合并套打</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选择套打</a:t>
            </a:r>
            <a:endParaRPr lang="en-US" altLang="zh-CN" sz="1050">
              <a:solidFill>
                <a:srgbClr val="FFFFFF"/>
              </a:solidFill>
              <a:effectLst/>
            </a:endParaRPr>
          </a:p>
        </p:txBody>
      </p:sp>
      <p:sp>
        <p:nvSpPr>
          <p:cNvPr id="10262" name="TextBox 18"/>
          <p:cNvSpPr txBox="1">
            <a:spLocks noChangeArrowheads="1"/>
          </p:cNvSpPr>
          <p:nvPr/>
        </p:nvSpPr>
        <p:spPr bwMode="auto">
          <a:xfrm>
            <a:off x="5435600" y="681038"/>
            <a:ext cx="1296988"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套打预览</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连续套打预览</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合并套打预览</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选择套打预览</a:t>
            </a:r>
            <a:endParaRPr lang="en-US" altLang="zh-CN" sz="1050">
              <a:solidFill>
                <a:srgbClr val="FFFFFF"/>
              </a:solidFill>
              <a:effectLst/>
            </a:endParaRPr>
          </a:p>
          <a:p>
            <a:pPr algn="ctr" eaLnBrk="1" hangingPunct="1">
              <a:buFont typeface="Wingdings" pitchFamily="2" charset="2"/>
              <a:buNone/>
            </a:pPr>
            <a:endParaRPr lang="en-US" altLang="zh-CN" sz="800">
              <a:solidFill>
                <a:srgbClr val="FFFFFF"/>
              </a:solidFill>
              <a:effectLst/>
            </a:endParaRPr>
          </a:p>
        </p:txBody>
      </p:sp>
      <p:sp>
        <p:nvSpPr>
          <p:cNvPr id="10263" name="TextBox 18"/>
          <p:cNvSpPr txBox="1">
            <a:spLocks noChangeArrowheads="1"/>
          </p:cNvSpPr>
          <p:nvPr/>
        </p:nvSpPr>
        <p:spPr bwMode="auto">
          <a:xfrm>
            <a:off x="7138988" y="681037"/>
            <a:ext cx="12954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a:solidFill>
                  <a:srgbClr val="FFFFFF"/>
                </a:solidFill>
                <a:effectLst/>
              </a:rPr>
              <a:t>套打导出</a:t>
            </a:r>
            <a:endParaRPr lang="en-US" altLang="zh-CN" sz="1600">
              <a:solidFill>
                <a:srgbClr val="FFFFFF"/>
              </a:solidFill>
              <a:effectLst/>
            </a:endParaRPr>
          </a:p>
          <a:p>
            <a:pPr algn="ctr" eaLnBrk="1" hangingPunct="1">
              <a:buFont typeface="Wingdings" pitchFamily="2" charset="2"/>
              <a:buNone/>
            </a:pPr>
            <a:r>
              <a:rPr kumimoji="1" lang="zh-CN" altLang="en-US" sz="1050">
                <a:solidFill>
                  <a:srgbClr val="FFFFFF"/>
                </a:solidFill>
                <a:effectLst/>
              </a:rPr>
              <a:t>连续套打导出</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合并套打导出</a:t>
            </a:r>
            <a:endParaRPr kumimoji="1" lang="en-US" altLang="zh-CN" sz="1050">
              <a:solidFill>
                <a:srgbClr val="FFFFFF"/>
              </a:solidFill>
              <a:effectLst/>
            </a:endParaRPr>
          </a:p>
          <a:p>
            <a:pPr algn="ctr" eaLnBrk="1" hangingPunct="1">
              <a:buFont typeface="Wingdings" pitchFamily="2" charset="2"/>
              <a:buNone/>
            </a:pPr>
            <a:r>
              <a:rPr kumimoji="1" lang="zh-CN" altLang="en-US" sz="1050">
                <a:solidFill>
                  <a:srgbClr val="FFFFFF"/>
                </a:solidFill>
                <a:effectLst/>
              </a:rPr>
              <a:t>选择套打导出</a:t>
            </a:r>
            <a:endParaRPr kumimoji="1" lang="en-US" altLang="zh-CN" sz="1050">
              <a:solidFill>
                <a:srgbClr val="FFFFFF"/>
              </a:solidFill>
              <a:effectLst/>
            </a:endParaRPr>
          </a:p>
          <a:p>
            <a:pPr algn="ctr" eaLnBrk="1" hangingPunct="1">
              <a:buFont typeface="Wingdings" pitchFamily="2" charset="2"/>
              <a:buNone/>
            </a:pPr>
            <a:endParaRPr lang="en-US" altLang="zh-CN" sz="800">
              <a:solidFill>
                <a:srgbClr val="FFFFFF"/>
              </a:solidFill>
              <a:effectLst/>
            </a:endParaRPr>
          </a:p>
          <a:p>
            <a:pPr algn="ctr" eaLnBrk="1" hangingPunct="1">
              <a:buFont typeface="Wingdings" pitchFamily="2" charset="2"/>
              <a:buNone/>
            </a:pPr>
            <a:endParaRPr lang="en-US" altLang="zh-CN" sz="800">
              <a:solidFill>
                <a:srgbClr val="FFFFFF"/>
              </a:solidFill>
              <a:effectLst/>
            </a:endParaRPr>
          </a:p>
        </p:txBody>
      </p:sp>
      <p:sp>
        <p:nvSpPr>
          <p:cNvPr id="37" name="TextBox 44"/>
          <p:cNvSpPr txBox="1">
            <a:spLocks noChangeArrowheads="1"/>
          </p:cNvSpPr>
          <p:nvPr/>
        </p:nvSpPr>
        <p:spPr bwMode="auto">
          <a:xfrm>
            <a:off x="684214" y="2826148"/>
            <a:ext cx="738187" cy="24645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dirty="0" smtClean="0">
                <a:solidFill>
                  <a:srgbClr val="FFFFFF"/>
                </a:solidFill>
                <a:effectLst/>
              </a:rPr>
              <a:t>动态表单</a:t>
            </a:r>
            <a:endParaRPr kumimoji="1" lang="zh-CN" altLang="en-US" sz="1000" dirty="0">
              <a:solidFill>
                <a:srgbClr val="FFFFFF"/>
              </a:solidFill>
              <a:effectLst/>
            </a:endParaRPr>
          </a:p>
        </p:txBody>
      </p:sp>
    </p:spTree>
    <p:extLst>
      <p:ext uri="{BB962C8B-B14F-4D97-AF65-F5344CB8AC3E}">
        <p14:creationId xmlns:p14="http://schemas.microsoft.com/office/powerpoint/2010/main" val="368930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96" y="646281"/>
            <a:ext cx="6932618" cy="406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标题 2"/>
          <p:cNvSpPr>
            <a:spLocks noGrp="1"/>
          </p:cNvSpPr>
          <p:nvPr>
            <p:ph type="title"/>
          </p:nvPr>
        </p:nvSpPr>
        <p:spPr>
          <a:xfrm>
            <a:off x="395288" y="0"/>
            <a:ext cx="6697662" cy="465535"/>
          </a:xfrm>
        </p:spPr>
        <p:txBody>
          <a:bodyPr>
            <a:normAutofit fontScale="90000"/>
          </a:bodyPr>
          <a:lstStyle/>
          <a:p>
            <a:r>
              <a:rPr lang="zh-CN" altLang="en-US" dirty="0" smtClean="0">
                <a:latin typeface="微软雅黑" pitchFamily="34" charset="-122"/>
                <a:ea typeface="微软雅黑" pitchFamily="34" charset="-122"/>
              </a:rPr>
              <a:t>套打</a:t>
            </a:r>
            <a:r>
              <a:rPr dirty="0" smtClean="0">
                <a:latin typeface="微软雅黑" pitchFamily="34" charset="-122"/>
                <a:ea typeface="微软雅黑" pitchFamily="34" charset="-122"/>
              </a:rPr>
              <a:t>设计平台</a:t>
            </a:r>
          </a:p>
        </p:txBody>
      </p:sp>
      <p:sp>
        <p:nvSpPr>
          <p:cNvPr id="14341" name="AutoShape 7"/>
          <p:cNvSpPr>
            <a:spLocks noChangeArrowheads="1"/>
          </p:cNvSpPr>
          <p:nvPr/>
        </p:nvSpPr>
        <p:spPr bwMode="auto">
          <a:xfrm>
            <a:off x="4230739" y="1108348"/>
            <a:ext cx="1000125" cy="321469"/>
          </a:xfrm>
          <a:prstGeom prst="wedgeRoundRectCallout">
            <a:avLst>
              <a:gd name="adj1" fmla="val -66968"/>
              <a:gd name="adj2" fmla="val -123370"/>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工具栏</a:t>
            </a:r>
          </a:p>
        </p:txBody>
      </p:sp>
      <p:sp>
        <p:nvSpPr>
          <p:cNvPr id="14342" name="AutoShape 7"/>
          <p:cNvSpPr>
            <a:spLocks noChangeArrowheads="1"/>
          </p:cNvSpPr>
          <p:nvPr/>
        </p:nvSpPr>
        <p:spPr bwMode="auto">
          <a:xfrm>
            <a:off x="2230489" y="1108348"/>
            <a:ext cx="1000125" cy="321469"/>
          </a:xfrm>
          <a:prstGeom prst="wedgeRoundRectCallout">
            <a:avLst>
              <a:gd name="adj1" fmla="val -68870"/>
              <a:gd name="adj2" fmla="val -154481"/>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菜单栏</a:t>
            </a:r>
          </a:p>
        </p:txBody>
      </p:sp>
      <p:sp>
        <p:nvSpPr>
          <p:cNvPr id="14343" name="AutoShape 7"/>
          <p:cNvSpPr>
            <a:spLocks noChangeArrowheads="1"/>
          </p:cNvSpPr>
          <p:nvPr/>
        </p:nvSpPr>
        <p:spPr bwMode="auto">
          <a:xfrm>
            <a:off x="1139876" y="2287067"/>
            <a:ext cx="1000125" cy="321469"/>
          </a:xfrm>
          <a:prstGeom prst="wedgeRoundRectCallout">
            <a:avLst>
              <a:gd name="adj1" fmla="val -35537"/>
              <a:gd name="adj2" fmla="val -198926"/>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工具箱</a:t>
            </a:r>
          </a:p>
        </p:txBody>
      </p:sp>
      <p:sp>
        <p:nvSpPr>
          <p:cNvPr id="14344" name="AutoShape 7"/>
          <p:cNvSpPr>
            <a:spLocks noChangeArrowheads="1"/>
          </p:cNvSpPr>
          <p:nvPr/>
        </p:nvSpPr>
        <p:spPr bwMode="auto">
          <a:xfrm>
            <a:off x="1139876" y="3840832"/>
            <a:ext cx="1000125" cy="321469"/>
          </a:xfrm>
          <a:prstGeom prst="wedgeRoundRectCallout">
            <a:avLst>
              <a:gd name="adj1" fmla="val -9824"/>
              <a:gd name="adj2" fmla="val 176625"/>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输出栏</a:t>
            </a:r>
          </a:p>
        </p:txBody>
      </p:sp>
      <p:sp>
        <p:nvSpPr>
          <p:cNvPr id="14345" name="AutoShape 7"/>
          <p:cNvSpPr>
            <a:spLocks noChangeArrowheads="1"/>
          </p:cNvSpPr>
          <p:nvPr/>
        </p:nvSpPr>
        <p:spPr bwMode="auto">
          <a:xfrm>
            <a:off x="3667176" y="2988344"/>
            <a:ext cx="1000125" cy="32146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设计区</a:t>
            </a:r>
          </a:p>
        </p:txBody>
      </p:sp>
      <p:sp>
        <p:nvSpPr>
          <p:cNvPr id="14346" name="AutoShape 7"/>
          <p:cNvSpPr>
            <a:spLocks noChangeArrowheads="1"/>
          </p:cNvSpPr>
          <p:nvPr/>
        </p:nvSpPr>
        <p:spPr bwMode="auto">
          <a:xfrm>
            <a:off x="6802489" y="2340645"/>
            <a:ext cx="1000125" cy="32146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项目栏</a:t>
            </a:r>
          </a:p>
        </p:txBody>
      </p:sp>
      <p:sp>
        <p:nvSpPr>
          <p:cNvPr id="14347" name="AutoShape 7"/>
          <p:cNvSpPr>
            <a:spLocks noChangeArrowheads="1"/>
          </p:cNvSpPr>
          <p:nvPr/>
        </p:nvSpPr>
        <p:spPr bwMode="auto">
          <a:xfrm>
            <a:off x="5659489" y="3680098"/>
            <a:ext cx="1000125" cy="321469"/>
          </a:xfrm>
          <a:prstGeom prst="wedgeRoundRectCallout">
            <a:avLst>
              <a:gd name="adj1" fmla="val 91130"/>
              <a:gd name="adj2" fmla="val -163370"/>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属性栏</a:t>
            </a:r>
          </a:p>
        </p:txBody>
      </p:sp>
    </p:spTree>
    <p:extLst>
      <p:ext uri="{BB962C8B-B14F-4D97-AF65-F5344CB8AC3E}">
        <p14:creationId xmlns:p14="http://schemas.microsoft.com/office/powerpoint/2010/main" val="160571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262" y="735707"/>
            <a:ext cx="6207202" cy="3348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标题 2"/>
          <p:cNvSpPr>
            <a:spLocks noGrp="1"/>
          </p:cNvSpPr>
          <p:nvPr>
            <p:ph type="title"/>
          </p:nvPr>
        </p:nvSpPr>
        <p:spPr>
          <a:xfrm>
            <a:off x="395288" y="0"/>
            <a:ext cx="6697662" cy="465535"/>
          </a:xfrm>
        </p:spPr>
        <p:txBody>
          <a:bodyPr>
            <a:normAutofit fontScale="90000"/>
          </a:bodyPr>
          <a:lstStyle/>
          <a:p>
            <a:r>
              <a:rPr smtClean="0">
                <a:latin typeface="微软雅黑" pitchFamily="34" charset="-122"/>
                <a:ea typeface="微软雅黑" pitchFamily="34" charset="-122"/>
              </a:rPr>
              <a:t>模板设计</a:t>
            </a:r>
          </a:p>
        </p:txBody>
      </p:sp>
      <p:sp>
        <p:nvSpPr>
          <p:cNvPr id="16391" name="AutoShape 7"/>
          <p:cNvSpPr>
            <a:spLocks noChangeArrowheads="1"/>
          </p:cNvSpPr>
          <p:nvPr/>
        </p:nvSpPr>
        <p:spPr bwMode="auto">
          <a:xfrm>
            <a:off x="4119524" y="3922702"/>
            <a:ext cx="2571750" cy="53357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dirty="0">
                <a:solidFill>
                  <a:srgbClr val="FF0000"/>
                </a:solidFill>
                <a:effectLst/>
              </a:rPr>
              <a:t>从工具箱拖入控件，从数据源窗口拖入字段数据源至控件</a:t>
            </a:r>
          </a:p>
        </p:txBody>
      </p:sp>
      <p:sp>
        <p:nvSpPr>
          <p:cNvPr id="17" name="矩形 1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8" name="矩形 17"/>
          <p:cNvSpPr/>
          <p:nvPr/>
        </p:nvSpPr>
        <p:spPr>
          <a:xfrm>
            <a:off x="179512" y="1275606"/>
            <a:ext cx="2304256" cy="389645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新建</a:t>
            </a:r>
            <a:r>
              <a:rPr lang="zh-CN" altLang="en-US" sz="1200" dirty="0">
                <a:latin typeface="微软雅黑" pitchFamily="34" charset="-122"/>
                <a:ea typeface="微软雅黑" pitchFamily="34" charset="-122"/>
              </a:rPr>
              <a:t>全新套打模板、复制现有套打模板；</a:t>
            </a:r>
            <a:endParaRPr lang="en-US" altLang="zh-CN" sz="1200" dirty="0">
              <a:latin typeface="微软雅黑" pitchFamily="34" charset="-122"/>
              <a:ea typeface="微软雅黑"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添加工具箱文本、数据表格、布局表格等控件至套打设计界面；</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将数据源栏字段拖放至控件内，实现控件与数据源关联；</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a:t>方便快捷的设计套打模板；</a:t>
            </a: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058473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789" y="702420"/>
            <a:ext cx="5784651" cy="381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5" name="标题 2"/>
          <p:cNvSpPr>
            <a:spLocks noGrp="1"/>
          </p:cNvSpPr>
          <p:nvPr>
            <p:ph type="title"/>
          </p:nvPr>
        </p:nvSpPr>
        <p:spPr>
          <a:xfrm>
            <a:off x="395288" y="0"/>
            <a:ext cx="6697662" cy="465535"/>
          </a:xfrm>
        </p:spPr>
        <p:txBody>
          <a:bodyPr>
            <a:normAutofit fontScale="90000"/>
          </a:bodyPr>
          <a:lstStyle/>
          <a:p>
            <a:r>
              <a:rPr smtClean="0">
                <a:latin typeface="微软雅黑" pitchFamily="34" charset="-122"/>
                <a:ea typeface="微软雅黑" pitchFamily="34" charset="-122"/>
              </a:rPr>
              <a:t>套打配置</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958" y="704641"/>
            <a:ext cx="5750468" cy="38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789" y="707295"/>
            <a:ext cx="5757637" cy="380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343478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通过</a:t>
            </a:r>
            <a:r>
              <a:rPr lang="zh-CN" altLang="en-US" sz="1200" dirty="0">
                <a:latin typeface="微软雅黑" pitchFamily="34" charset="-122"/>
                <a:ea typeface="微软雅黑" pitchFamily="34" charset="-122"/>
              </a:rPr>
              <a:t>单据</a:t>
            </a:r>
            <a:r>
              <a:rPr lang="zh-CN" altLang="en-US" sz="1200" dirty="0" smtClean="0">
                <a:latin typeface="微软雅黑" pitchFamily="34" charset="-122"/>
                <a:ea typeface="微软雅黑" pitchFamily="34" charset="-122"/>
              </a:rPr>
              <a:t>界面工具栏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套打设置</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按钮</a:t>
            </a:r>
            <a:r>
              <a:rPr lang="zh-CN" altLang="en-US" sz="1200" dirty="0">
                <a:latin typeface="微软雅黑" pitchFamily="34" charset="-122"/>
                <a:ea typeface="微软雅黑" pitchFamily="34" charset="-122"/>
              </a:rPr>
              <a:t>，选择单据</a:t>
            </a:r>
            <a:r>
              <a:rPr lang="zh-CN" altLang="en-US" sz="1200" dirty="0" smtClean="0">
                <a:latin typeface="微软雅黑" pitchFamily="34" charset="-122"/>
                <a:ea typeface="微软雅黑" pitchFamily="34" charset="-122"/>
              </a:rPr>
              <a:t>的</a:t>
            </a:r>
            <a:r>
              <a:rPr lang="zh-CN" altLang="en-US" sz="1200" dirty="0">
                <a:latin typeface="微软雅黑" pitchFamily="34" charset="-122"/>
                <a:ea typeface="微软雅黑" pitchFamily="34" charset="-122"/>
              </a:rPr>
              <a:t>套</a:t>
            </a:r>
            <a:r>
              <a:rPr lang="zh-CN" altLang="en-US" sz="1200" dirty="0" smtClean="0">
                <a:latin typeface="微软雅黑" pitchFamily="34" charset="-122"/>
                <a:ea typeface="微软雅黑" pitchFamily="34" charset="-122"/>
              </a:rPr>
              <a:t>打模板；</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套打设置高级菜单支持设置套打方案；</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支持设置打印条件；</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支持设置多模板打印；</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支持设置节纸打印；</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支持设置默认打印机；</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r>
              <a:rPr lang="zh-CN" altLang="en-US" sz="1200" dirty="0">
                <a:latin typeface="微软雅黑" pitchFamily="34" charset="-122"/>
                <a:ea typeface="微软雅黑" pitchFamily="34" charset="-122"/>
              </a:rPr>
              <a:t>方便快捷的为单据配置套打模板</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4044012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anim calcmode="lin" valueType="num">
                                      <p:cBhvr additive="base">
                                        <p:cTn id="11" dur="500" fill="hold"/>
                                        <p:tgtEl>
                                          <p:spTgt spid="15364"/>
                                        </p:tgtEl>
                                        <p:attrNameLst>
                                          <p:attrName>ppt_x</p:attrName>
                                        </p:attrNameLst>
                                      </p:cBhvr>
                                      <p:tavLst>
                                        <p:tav tm="0">
                                          <p:val>
                                            <p:strVal val="#ppt_x"/>
                                          </p:val>
                                        </p:tav>
                                        <p:tav tm="100000">
                                          <p:val>
                                            <p:strVal val="#ppt_x"/>
                                          </p:val>
                                        </p:tav>
                                      </p:tavLst>
                                    </p:anim>
                                    <p:anim calcmode="lin" valueType="num">
                                      <p:cBhvr additive="base">
                                        <p:cTn id="12"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套打打印</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93618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支持连续套打；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支持合并套打；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支持分批打印；</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支持分批套打；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支持套打导出</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通过</a:t>
            </a:r>
            <a:r>
              <a:rPr lang="zh-CN" altLang="en-US" sz="1200" dirty="0"/>
              <a:t>单据工具栏打印操作，进行单据套打；</a:t>
            </a: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739312"/>
            <a:ext cx="5937271" cy="320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1822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a:xfrm>
            <a:off x="323851" y="34529"/>
            <a:ext cx="7127875" cy="521494"/>
          </a:xfrm>
        </p:spPr>
        <p:txBody>
          <a:bodyPr/>
          <a:lstStyle/>
          <a:p>
            <a:r>
              <a:rPr smtClean="0">
                <a:latin typeface="微软雅黑" pitchFamily="34" charset="-122"/>
                <a:ea typeface="微软雅黑" pitchFamily="34" charset="-122"/>
              </a:rPr>
              <a:t>万能报表解决方案蓝图</a:t>
            </a:r>
          </a:p>
        </p:txBody>
      </p:sp>
      <p:sp>
        <p:nvSpPr>
          <p:cNvPr id="11267" name="矩形 4"/>
          <p:cNvSpPr>
            <a:spLocks noChangeArrowheads="1"/>
          </p:cNvSpPr>
          <p:nvPr/>
        </p:nvSpPr>
        <p:spPr bwMode="auto">
          <a:xfrm>
            <a:off x="611189" y="700087"/>
            <a:ext cx="936625" cy="4014788"/>
          </a:xfrm>
          <a:prstGeom prst="rect">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effectLst/>
            </a:endParaRPr>
          </a:p>
        </p:txBody>
      </p:sp>
      <p:sp>
        <p:nvSpPr>
          <p:cNvPr id="11268" name="TextBox 5"/>
          <p:cNvSpPr txBox="1">
            <a:spLocks noChangeArrowheads="1"/>
          </p:cNvSpPr>
          <p:nvPr/>
        </p:nvSpPr>
        <p:spPr bwMode="auto">
          <a:xfrm>
            <a:off x="698501" y="932260"/>
            <a:ext cx="69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000" b="1">
                <a:solidFill>
                  <a:srgbClr val="000000"/>
                </a:solidFill>
                <a:effectLst/>
              </a:rPr>
              <a:t>系统数据</a:t>
            </a:r>
          </a:p>
        </p:txBody>
      </p:sp>
      <p:sp>
        <p:nvSpPr>
          <p:cNvPr id="11269" name="TextBox 6"/>
          <p:cNvSpPr txBox="1">
            <a:spLocks noChangeArrowheads="1"/>
          </p:cNvSpPr>
          <p:nvPr/>
        </p:nvSpPr>
        <p:spPr bwMode="auto">
          <a:xfrm>
            <a:off x="698500" y="1508522"/>
            <a:ext cx="738188" cy="24407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基础资料</a:t>
            </a:r>
          </a:p>
        </p:txBody>
      </p:sp>
      <p:sp>
        <p:nvSpPr>
          <p:cNvPr id="11270" name="TextBox 7"/>
          <p:cNvSpPr txBox="1">
            <a:spLocks noChangeArrowheads="1"/>
          </p:cNvSpPr>
          <p:nvPr/>
        </p:nvSpPr>
        <p:spPr bwMode="auto">
          <a:xfrm>
            <a:off x="684214" y="3739754"/>
            <a:ext cx="738187" cy="24645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帐表</a:t>
            </a:r>
          </a:p>
        </p:txBody>
      </p:sp>
      <p:sp>
        <p:nvSpPr>
          <p:cNvPr id="41" name="右箭头 40"/>
          <p:cNvSpPr/>
          <p:nvPr/>
        </p:nvSpPr>
        <p:spPr>
          <a:xfrm>
            <a:off x="1566864" y="2638425"/>
            <a:ext cx="300037" cy="23693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11272" name="TextBox 44"/>
          <p:cNvSpPr txBox="1">
            <a:spLocks noChangeArrowheads="1"/>
          </p:cNvSpPr>
          <p:nvPr/>
        </p:nvSpPr>
        <p:spPr bwMode="auto">
          <a:xfrm>
            <a:off x="684214" y="2661048"/>
            <a:ext cx="738187" cy="245269"/>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单据</a:t>
            </a:r>
          </a:p>
        </p:txBody>
      </p:sp>
      <p:sp>
        <p:nvSpPr>
          <p:cNvPr id="48" name="矩形 47"/>
          <p:cNvSpPr/>
          <p:nvPr/>
        </p:nvSpPr>
        <p:spPr>
          <a:xfrm>
            <a:off x="1908175" y="700088"/>
            <a:ext cx="6840538" cy="935831"/>
          </a:xfrm>
          <a:prstGeom prst="rect">
            <a:avLst/>
          </a:prstGeom>
          <a:solidFill>
            <a:schemeClr val="accent2">
              <a:lumMod val="20000"/>
              <a:lumOff val="80000"/>
            </a:schemeClr>
          </a:solidFill>
          <a:ln>
            <a:noFill/>
          </a:ln>
          <a:effectLst/>
        </p:spPr>
        <p:txBody>
          <a:bodyPr/>
          <a:lstStyle/>
          <a:p>
            <a:pPr>
              <a:buFont typeface="Wingdings" pitchFamily="2" charset="2"/>
              <a:buNone/>
              <a:defRPr/>
            </a:pPr>
            <a:endParaRPr lang="zh-CN" altLang="en-US" sz="1200" b="1" dirty="0">
              <a:solidFill>
                <a:srgbClr val="FFFFFF"/>
              </a:solidFill>
              <a:effectLst/>
            </a:endParaRPr>
          </a:p>
        </p:txBody>
      </p:sp>
      <p:sp>
        <p:nvSpPr>
          <p:cNvPr id="11274" name="TextBox 48"/>
          <p:cNvSpPr txBox="1">
            <a:spLocks noChangeArrowheads="1"/>
          </p:cNvSpPr>
          <p:nvPr/>
        </p:nvSpPr>
        <p:spPr bwMode="auto">
          <a:xfrm>
            <a:off x="1928813" y="841772"/>
            <a:ext cx="50006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endParaRPr lang="en-US" altLang="zh-CN" sz="1100" b="1">
              <a:solidFill>
                <a:srgbClr val="FFFFFF"/>
              </a:solidFill>
              <a:effectLst/>
            </a:endParaRPr>
          </a:p>
          <a:p>
            <a:pPr algn="ctr" eaLnBrk="1" hangingPunct="1">
              <a:buFont typeface="Wingdings" pitchFamily="2" charset="2"/>
              <a:buNone/>
            </a:pPr>
            <a:r>
              <a:rPr lang="zh-CN" altLang="en-US" sz="1100" b="1">
                <a:solidFill>
                  <a:srgbClr val="FFFFFF"/>
                </a:solidFill>
                <a:effectLst/>
              </a:rPr>
              <a:t>展示</a:t>
            </a:r>
            <a:endParaRPr lang="en-US" altLang="zh-CN" sz="1100" b="1">
              <a:solidFill>
                <a:srgbClr val="FFFFFF"/>
              </a:solidFill>
              <a:effectLst/>
            </a:endParaRPr>
          </a:p>
          <a:p>
            <a:pPr algn="ctr" eaLnBrk="1" hangingPunct="1">
              <a:buFont typeface="Wingdings" pitchFamily="2" charset="2"/>
              <a:buNone/>
            </a:pPr>
            <a:r>
              <a:rPr lang="zh-CN" altLang="en-US" sz="1100" b="1">
                <a:solidFill>
                  <a:srgbClr val="FFFFFF"/>
                </a:solidFill>
                <a:effectLst/>
              </a:rPr>
              <a:t>方式</a:t>
            </a:r>
          </a:p>
        </p:txBody>
      </p:sp>
      <p:pic>
        <p:nvPicPr>
          <p:cNvPr id="1127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764" y="766762"/>
            <a:ext cx="8604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9" y="766762"/>
            <a:ext cx="8604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3813" y="766763"/>
            <a:ext cx="3603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矩形 72"/>
          <p:cNvSpPr>
            <a:spLocks noChangeArrowheads="1"/>
          </p:cNvSpPr>
          <p:nvPr/>
        </p:nvSpPr>
        <p:spPr bwMode="auto">
          <a:xfrm>
            <a:off x="2428875" y="1428751"/>
            <a:ext cx="2089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dirty="0">
                <a:effectLst/>
              </a:rPr>
              <a:t>Silverlight\WPF\Html5</a:t>
            </a:r>
            <a:r>
              <a:rPr lang="zh-CN" altLang="en-US" sz="1000" dirty="0">
                <a:effectLst/>
              </a:rPr>
              <a:t>多端展示</a:t>
            </a:r>
          </a:p>
        </p:txBody>
      </p:sp>
      <p:sp>
        <p:nvSpPr>
          <p:cNvPr id="11279" name="矩形 73"/>
          <p:cNvSpPr>
            <a:spLocks noChangeArrowheads="1"/>
          </p:cNvSpPr>
          <p:nvPr/>
        </p:nvSpPr>
        <p:spPr bwMode="auto">
          <a:xfrm>
            <a:off x="4643438" y="1428751"/>
            <a:ext cx="1008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effectLst/>
              </a:rPr>
              <a:t>门户仪表盘</a:t>
            </a:r>
          </a:p>
        </p:txBody>
      </p:sp>
      <p:sp>
        <p:nvSpPr>
          <p:cNvPr id="11280" name="矩形 74"/>
          <p:cNvSpPr>
            <a:spLocks noChangeArrowheads="1"/>
          </p:cNvSpPr>
          <p:nvPr/>
        </p:nvSpPr>
        <p:spPr bwMode="auto">
          <a:xfrm>
            <a:off x="7500938" y="1428751"/>
            <a:ext cx="1008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effectLst/>
              </a:rPr>
              <a:t>移动设备</a:t>
            </a:r>
          </a:p>
        </p:txBody>
      </p:sp>
      <p:sp>
        <p:nvSpPr>
          <p:cNvPr id="11281" name="圆角矩形 5"/>
          <p:cNvSpPr>
            <a:spLocks noChangeArrowheads="1"/>
          </p:cNvSpPr>
          <p:nvPr/>
        </p:nvSpPr>
        <p:spPr bwMode="auto">
          <a:xfrm>
            <a:off x="1898650" y="3031332"/>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effectLst/>
            </a:endParaRPr>
          </a:p>
        </p:txBody>
      </p:sp>
      <p:grpSp>
        <p:nvGrpSpPr>
          <p:cNvPr id="11282" name="组合 70"/>
          <p:cNvGrpSpPr>
            <a:grpSpLocks/>
          </p:cNvGrpSpPr>
          <p:nvPr/>
        </p:nvGrpSpPr>
        <p:grpSpPr bwMode="auto">
          <a:xfrm>
            <a:off x="1898650" y="2459832"/>
            <a:ext cx="6840538" cy="540544"/>
            <a:chOff x="1898681" y="2383172"/>
            <a:chExt cx="6840000" cy="540000"/>
          </a:xfrm>
        </p:grpSpPr>
        <p:sp>
          <p:nvSpPr>
            <p:cNvPr id="11300" name="圆角矩形 9"/>
            <p:cNvSpPr>
              <a:spLocks noChangeArrowheads="1"/>
            </p:cNvSpPr>
            <p:nvPr/>
          </p:nvSpPr>
          <p:spPr bwMode="auto">
            <a:xfrm>
              <a:off x="537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a:solidFill>
                    <a:srgbClr val="FFFFFF"/>
                  </a:solidFill>
                  <a:effectLst/>
                </a:rPr>
                <a:t>数据源</a:t>
              </a:r>
              <a:endParaRPr kumimoji="1" lang="en-US" altLang="zh-CN">
                <a:solidFill>
                  <a:srgbClr val="FFFFFF"/>
                </a:solidFill>
                <a:effectLst/>
              </a:endParaRPr>
            </a:p>
          </p:txBody>
        </p:sp>
        <p:sp>
          <p:nvSpPr>
            <p:cNvPr id="11301" name="圆角矩形 10"/>
            <p:cNvSpPr>
              <a:spLocks noChangeArrowheads="1"/>
            </p:cNvSpPr>
            <p:nvPr/>
          </p:nvSpPr>
          <p:spPr bwMode="auto">
            <a:xfrm>
              <a:off x="711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a:solidFill>
                    <a:srgbClr val="FFFFFF"/>
                  </a:solidFill>
                  <a:effectLst/>
                </a:rPr>
                <a:t>SQL</a:t>
              </a:r>
              <a:r>
                <a:rPr kumimoji="1" lang="zh-CN" altLang="en-US">
                  <a:solidFill>
                    <a:srgbClr val="FFFFFF"/>
                  </a:solidFill>
                  <a:effectLst/>
                </a:rPr>
                <a:t>增强报表</a:t>
              </a:r>
              <a:endParaRPr kumimoji="1" lang="en-US" altLang="zh-CN">
                <a:solidFill>
                  <a:srgbClr val="FFFFFF"/>
                </a:solidFill>
                <a:effectLst/>
              </a:endParaRPr>
            </a:p>
          </p:txBody>
        </p:sp>
        <p:sp>
          <p:nvSpPr>
            <p:cNvPr id="11302" name="圆角矩形 13"/>
            <p:cNvSpPr>
              <a:spLocks noChangeArrowheads="1"/>
            </p:cNvSpPr>
            <p:nvPr/>
          </p:nvSpPr>
          <p:spPr bwMode="auto">
            <a:xfrm>
              <a:off x="363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a:solidFill>
                    <a:srgbClr val="FFFFFF"/>
                  </a:solidFill>
                  <a:effectLst/>
                </a:rPr>
                <a:t>列表类报表</a:t>
              </a:r>
              <a:endParaRPr kumimoji="1" lang="en-US" altLang="zh-CN">
                <a:solidFill>
                  <a:srgbClr val="FFFFFF"/>
                </a:solidFill>
                <a:effectLst/>
              </a:endParaRPr>
            </a:p>
          </p:txBody>
        </p:sp>
        <p:sp>
          <p:nvSpPr>
            <p:cNvPr id="11303" name="圆角矩形 14"/>
            <p:cNvSpPr>
              <a:spLocks noChangeArrowheads="1"/>
            </p:cNvSpPr>
            <p:nvPr/>
          </p:nvSpPr>
          <p:spPr bwMode="auto">
            <a:xfrm>
              <a:off x="189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a:solidFill>
                    <a:srgbClr val="FFFFFF"/>
                  </a:solidFill>
                  <a:effectLst/>
                </a:rPr>
                <a:t>单据类报表</a:t>
              </a:r>
              <a:endParaRPr kumimoji="1" lang="en-US" altLang="zh-CN">
                <a:solidFill>
                  <a:srgbClr val="FFFFFF"/>
                </a:solidFill>
                <a:effectLst/>
              </a:endParaRPr>
            </a:p>
          </p:txBody>
        </p:sp>
      </p:grpSp>
      <p:sp>
        <p:nvSpPr>
          <p:cNvPr id="11283" name="圆角矩形 15"/>
          <p:cNvSpPr>
            <a:spLocks noChangeArrowheads="1"/>
          </p:cNvSpPr>
          <p:nvPr/>
        </p:nvSpPr>
        <p:spPr bwMode="auto">
          <a:xfrm>
            <a:off x="1898650" y="3602831"/>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a:solidFill>
                  <a:srgbClr val="FFFFFF"/>
                </a:solidFill>
                <a:effectLst/>
              </a:rPr>
              <a:t>万能报表平台</a:t>
            </a:r>
            <a:endParaRPr kumimoji="1" lang="en-US" altLang="zh-CN">
              <a:solidFill>
                <a:srgbClr val="FFFFFF"/>
              </a:solidFill>
              <a:effectLst/>
            </a:endParaRPr>
          </a:p>
          <a:p>
            <a:pPr algn="ctr">
              <a:buFont typeface="Wingdings" pitchFamily="2" charset="2"/>
              <a:buNone/>
            </a:pPr>
            <a:r>
              <a:rPr kumimoji="1" lang="zh-CN" altLang="en-US" sz="1000">
                <a:solidFill>
                  <a:srgbClr val="FFFFFF"/>
                </a:solidFill>
                <a:effectLst/>
              </a:rPr>
              <a:t>（报表设计平台</a:t>
            </a:r>
            <a:r>
              <a:rPr kumimoji="1" lang="en-US" altLang="zh-CN" sz="1000">
                <a:solidFill>
                  <a:srgbClr val="FFFFFF"/>
                </a:solidFill>
                <a:effectLst/>
              </a:rPr>
              <a:t>+</a:t>
            </a:r>
            <a:r>
              <a:rPr kumimoji="1" lang="zh-CN" altLang="en-US" sz="1000">
                <a:solidFill>
                  <a:srgbClr val="FFFFFF"/>
                </a:solidFill>
                <a:effectLst/>
              </a:rPr>
              <a:t>报表引擎）</a:t>
            </a:r>
            <a:endParaRPr kumimoji="1" lang="en-US" altLang="zh-CN" sz="1000">
              <a:solidFill>
                <a:srgbClr val="FFFFFF"/>
              </a:solidFill>
              <a:effectLst/>
            </a:endParaRPr>
          </a:p>
        </p:txBody>
      </p:sp>
      <p:sp>
        <p:nvSpPr>
          <p:cNvPr id="11284" name="TextBox 16"/>
          <p:cNvSpPr txBox="1">
            <a:spLocks noChangeArrowheads="1"/>
          </p:cNvSpPr>
          <p:nvPr/>
        </p:nvSpPr>
        <p:spPr bwMode="auto">
          <a:xfrm>
            <a:off x="2124076" y="3000375"/>
            <a:ext cx="12096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a:solidFill>
                  <a:srgbClr val="FFFFFF"/>
                </a:solidFill>
                <a:effectLst/>
              </a:rPr>
              <a:t>控件集成</a:t>
            </a:r>
            <a:endParaRPr lang="en-US" altLang="zh-CN">
              <a:solidFill>
                <a:srgbClr val="FFFFFF"/>
              </a:solidFill>
              <a:effectLst/>
            </a:endParaRPr>
          </a:p>
          <a:p>
            <a:pPr algn="ctr" eaLnBrk="1" hangingPunct="1">
              <a:buFont typeface="Wingdings" pitchFamily="2" charset="2"/>
              <a:buNone/>
            </a:pPr>
            <a:r>
              <a:rPr kumimoji="1" lang="zh-CN" altLang="en-US" sz="1000">
                <a:solidFill>
                  <a:srgbClr val="FFFFFF"/>
                </a:solidFill>
                <a:effectLst/>
              </a:rPr>
              <a:t>（多种控件类型）</a:t>
            </a:r>
            <a:endParaRPr lang="en-US" altLang="zh-CN" sz="1000">
              <a:solidFill>
                <a:srgbClr val="FFFFFF"/>
              </a:solidFill>
              <a:effectLst/>
            </a:endParaRPr>
          </a:p>
        </p:txBody>
      </p:sp>
      <p:sp>
        <p:nvSpPr>
          <p:cNvPr id="11285" name="TextBox 18"/>
          <p:cNvSpPr txBox="1">
            <a:spLocks noChangeArrowheads="1"/>
          </p:cNvSpPr>
          <p:nvPr/>
        </p:nvSpPr>
        <p:spPr bwMode="auto">
          <a:xfrm>
            <a:off x="3795714" y="3000375"/>
            <a:ext cx="13049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a:solidFill>
                  <a:srgbClr val="FFFFFF"/>
                </a:solidFill>
                <a:effectLst/>
              </a:rPr>
              <a:t>区段集成</a:t>
            </a:r>
            <a:endParaRPr lang="en-US" altLang="zh-CN">
              <a:solidFill>
                <a:srgbClr val="FFFFFF"/>
              </a:solidFill>
              <a:effectLst/>
            </a:endParaRPr>
          </a:p>
          <a:p>
            <a:pPr algn="ctr" eaLnBrk="1" hangingPunct="1">
              <a:buFont typeface="Wingdings" pitchFamily="2" charset="2"/>
              <a:buNone/>
            </a:pPr>
            <a:r>
              <a:rPr kumimoji="1" lang="zh-CN" altLang="en-US" sz="1000">
                <a:solidFill>
                  <a:srgbClr val="FFFFFF"/>
                </a:solidFill>
                <a:effectLst/>
              </a:rPr>
              <a:t>（多表头</a:t>
            </a:r>
            <a:r>
              <a:rPr kumimoji="1" lang="en-US" altLang="zh-CN" sz="1000">
                <a:solidFill>
                  <a:srgbClr val="FFFFFF"/>
                </a:solidFill>
                <a:effectLst/>
              </a:rPr>
              <a:t>+</a:t>
            </a:r>
            <a:r>
              <a:rPr kumimoji="1" lang="zh-CN" altLang="en-US" sz="1000">
                <a:solidFill>
                  <a:srgbClr val="FFFFFF"/>
                </a:solidFill>
                <a:effectLst/>
              </a:rPr>
              <a:t>多表体）</a:t>
            </a:r>
            <a:endParaRPr lang="en-US" altLang="zh-CN" sz="1000">
              <a:solidFill>
                <a:srgbClr val="FFFFFF"/>
              </a:solidFill>
              <a:effectLst/>
            </a:endParaRPr>
          </a:p>
        </p:txBody>
      </p:sp>
      <p:sp>
        <p:nvSpPr>
          <p:cNvPr id="11286" name="TextBox 19"/>
          <p:cNvSpPr txBox="1">
            <a:spLocks noChangeArrowheads="1"/>
          </p:cNvSpPr>
          <p:nvPr/>
        </p:nvSpPr>
        <p:spPr bwMode="auto">
          <a:xfrm>
            <a:off x="7164388" y="3000375"/>
            <a:ext cx="15621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a:solidFill>
                  <a:srgbClr val="FFFFFF"/>
                </a:solidFill>
                <a:effectLst/>
              </a:rPr>
              <a:t>数据源集成</a:t>
            </a:r>
            <a:endParaRPr lang="en-US" altLang="zh-CN">
              <a:solidFill>
                <a:srgbClr val="FFFFFF"/>
              </a:solidFill>
              <a:effectLst/>
            </a:endParaRPr>
          </a:p>
          <a:p>
            <a:pPr algn="ctr" eaLnBrk="1" hangingPunct="1">
              <a:buFont typeface="Wingdings" pitchFamily="2" charset="2"/>
              <a:buNone/>
            </a:pPr>
            <a:r>
              <a:rPr kumimoji="1" lang="zh-CN" altLang="en-US" sz="1000">
                <a:solidFill>
                  <a:srgbClr val="FFFFFF"/>
                </a:solidFill>
                <a:effectLst/>
              </a:rPr>
              <a:t>（单数据源</a:t>
            </a:r>
            <a:r>
              <a:rPr kumimoji="1" lang="en-US" altLang="zh-CN" sz="1000">
                <a:solidFill>
                  <a:srgbClr val="FFFFFF"/>
                </a:solidFill>
                <a:effectLst/>
              </a:rPr>
              <a:t>+</a:t>
            </a:r>
            <a:r>
              <a:rPr kumimoji="1" lang="zh-CN" altLang="en-US" sz="1000">
                <a:solidFill>
                  <a:srgbClr val="FFFFFF"/>
                </a:solidFill>
                <a:effectLst/>
              </a:rPr>
              <a:t>多数据源）</a:t>
            </a:r>
            <a:endParaRPr lang="en-US" altLang="zh-CN" sz="1000">
              <a:solidFill>
                <a:srgbClr val="FFFFFF"/>
              </a:solidFill>
              <a:effectLst/>
            </a:endParaRPr>
          </a:p>
        </p:txBody>
      </p:sp>
      <p:sp>
        <p:nvSpPr>
          <p:cNvPr id="11287" name="TextBox 17"/>
          <p:cNvSpPr txBox="1">
            <a:spLocks noChangeArrowheads="1"/>
          </p:cNvSpPr>
          <p:nvPr/>
        </p:nvSpPr>
        <p:spPr bwMode="auto">
          <a:xfrm>
            <a:off x="5551489" y="3000375"/>
            <a:ext cx="12795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a:solidFill>
                  <a:srgbClr val="FFFFFF"/>
                </a:solidFill>
                <a:effectLst/>
              </a:rPr>
              <a:t>图表集成</a:t>
            </a:r>
            <a:endParaRPr lang="en-US" altLang="zh-CN">
              <a:solidFill>
                <a:srgbClr val="FFFFFF"/>
              </a:solidFill>
              <a:effectLst/>
            </a:endParaRPr>
          </a:p>
          <a:p>
            <a:pPr algn="ctr" eaLnBrk="1" hangingPunct="1">
              <a:buFont typeface="Wingdings" pitchFamily="2" charset="2"/>
              <a:buNone/>
            </a:pPr>
            <a:r>
              <a:rPr kumimoji="1" lang="zh-CN" altLang="en-US" sz="1000">
                <a:solidFill>
                  <a:srgbClr val="FFFFFF"/>
                </a:solidFill>
                <a:effectLst/>
              </a:rPr>
              <a:t>（图形</a:t>
            </a:r>
            <a:r>
              <a:rPr kumimoji="1" lang="en-US" altLang="zh-CN" sz="1000">
                <a:solidFill>
                  <a:srgbClr val="FFFFFF"/>
                </a:solidFill>
                <a:effectLst/>
              </a:rPr>
              <a:t>+</a:t>
            </a:r>
            <a:r>
              <a:rPr kumimoji="1" lang="zh-CN" altLang="en-US" sz="1000">
                <a:solidFill>
                  <a:srgbClr val="FFFFFF"/>
                </a:solidFill>
                <a:effectLst/>
              </a:rPr>
              <a:t>图表）</a:t>
            </a:r>
            <a:endParaRPr lang="en-US" altLang="zh-CN" sz="1000">
              <a:solidFill>
                <a:srgbClr val="FFFFFF"/>
              </a:solidFill>
              <a:effectLst/>
            </a:endParaRPr>
          </a:p>
        </p:txBody>
      </p:sp>
      <p:sp>
        <p:nvSpPr>
          <p:cNvPr id="11288" name="圆角矩形 20"/>
          <p:cNvSpPr>
            <a:spLocks noChangeArrowheads="1"/>
          </p:cNvSpPr>
          <p:nvPr/>
        </p:nvSpPr>
        <p:spPr bwMode="auto">
          <a:xfrm>
            <a:off x="1898650" y="4174332"/>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a:solidFill>
                  <a:srgbClr val="FFFFFF"/>
                </a:solidFill>
                <a:effectLst/>
              </a:rPr>
              <a:t>BOS</a:t>
            </a:r>
            <a:r>
              <a:rPr kumimoji="1" lang="zh-CN" altLang="en-US">
                <a:solidFill>
                  <a:srgbClr val="FFFFFF"/>
                </a:solidFill>
                <a:effectLst/>
              </a:rPr>
              <a:t>平台支撑</a:t>
            </a:r>
            <a:endParaRPr kumimoji="1" lang="en-US" altLang="zh-CN">
              <a:solidFill>
                <a:srgbClr val="FFFFFF"/>
              </a:solidFill>
              <a:effectLst/>
            </a:endParaRPr>
          </a:p>
          <a:p>
            <a:pPr algn="ctr">
              <a:buFont typeface="Wingdings" pitchFamily="2" charset="2"/>
              <a:buNone/>
            </a:pPr>
            <a:r>
              <a:rPr kumimoji="1" lang="zh-CN" altLang="en-US" sz="1000">
                <a:solidFill>
                  <a:srgbClr val="FFFFFF"/>
                </a:solidFill>
                <a:effectLst/>
              </a:rPr>
              <a:t>（单据数据源</a:t>
            </a:r>
            <a:r>
              <a:rPr kumimoji="1" lang="en-US" altLang="zh-CN" sz="1000">
                <a:solidFill>
                  <a:srgbClr val="FFFFFF"/>
                </a:solidFill>
                <a:effectLst/>
              </a:rPr>
              <a:t>+</a:t>
            </a:r>
            <a:r>
              <a:rPr kumimoji="1" lang="zh-CN" altLang="en-US" sz="1000">
                <a:solidFill>
                  <a:srgbClr val="FFFFFF"/>
                </a:solidFill>
                <a:effectLst/>
              </a:rPr>
              <a:t>列表数据源</a:t>
            </a:r>
            <a:r>
              <a:rPr kumimoji="1" lang="en-US" altLang="zh-CN" sz="1000">
                <a:solidFill>
                  <a:srgbClr val="FFFFFF"/>
                </a:solidFill>
                <a:effectLst/>
              </a:rPr>
              <a:t>+</a:t>
            </a:r>
            <a:r>
              <a:rPr kumimoji="1" lang="zh-CN" altLang="en-US" sz="1000">
                <a:solidFill>
                  <a:srgbClr val="FFFFFF"/>
                </a:solidFill>
                <a:effectLst/>
              </a:rPr>
              <a:t>直接</a:t>
            </a:r>
            <a:r>
              <a:rPr kumimoji="1" lang="en-US" altLang="zh-CN" sz="1000">
                <a:solidFill>
                  <a:srgbClr val="FFFFFF"/>
                </a:solidFill>
                <a:effectLst/>
              </a:rPr>
              <a:t>SQL</a:t>
            </a:r>
            <a:r>
              <a:rPr kumimoji="1" lang="zh-CN" altLang="en-US" sz="1000">
                <a:solidFill>
                  <a:srgbClr val="FFFFFF"/>
                </a:solidFill>
                <a:effectLst/>
              </a:rPr>
              <a:t>数据源</a:t>
            </a:r>
            <a:r>
              <a:rPr kumimoji="1" lang="en-US" altLang="zh-CN" sz="1000">
                <a:solidFill>
                  <a:srgbClr val="FFFFFF"/>
                </a:solidFill>
                <a:effectLst/>
              </a:rPr>
              <a:t>+</a:t>
            </a:r>
            <a:r>
              <a:rPr kumimoji="1" lang="zh-CN" altLang="en-US" sz="1000">
                <a:solidFill>
                  <a:srgbClr val="FFFFFF"/>
                </a:solidFill>
                <a:effectLst/>
              </a:rPr>
              <a:t>账表数据源）</a:t>
            </a:r>
            <a:endParaRPr kumimoji="1" lang="en-US" altLang="zh-CN" sz="1000">
              <a:solidFill>
                <a:srgbClr val="FFFFFF"/>
              </a:solidFill>
              <a:effectLst/>
            </a:endParaRPr>
          </a:p>
        </p:txBody>
      </p:sp>
      <p:pic>
        <p:nvPicPr>
          <p:cNvPr id="11289" name="Picture 2" descr="C:\Users\tomi_li\AppData\Local\Temp\SNAGHTML19843bb.PN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1" y="766762"/>
            <a:ext cx="8620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矩形 73"/>
          <p:cNvSpPr>
            <a:spLocks noChangeArrowheads="1"/>
          </p:cNvSpPr>
          <p:nvPr/>
        </p:nvSpPr>
        <p:spPr bwMode="auto">
          <a:xfrm>
            <a:off x="6207126" y="1428751"/>
            <a:ext cx="1008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a:effectLst/>
              </a:rPr>
              <a:t>Excel</a:t>
            </a:r>
            <a:r>
              <a:rPr lang="zh-CN" altLang="en-US" sz="1000">
                <a:effectLst/>
              </a:rPr>
              <a:t>集成</a:t>
            </a:r>
          </a:p>
        </p:txBody>
      </p:sp>
      <p:sp>
        <p:nvSpPr>
          <p:cNvPr id="11291" name="圆角矩形 15"/>
          <p:cNvSpPr>
            <a:spLocks noChangeArrowheads="1"/>
          </p:cNvSpPr>
          <p:nvPr/>
        </p:nvSpPr>
        <p:spPr bwMode="auto">
          <a:xfrm>
            <a:off x="1898650" y="1713310"/>
            <a:ext cx="6840538" cy="540544"/>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000">
              <a:solidFill>
                <a:srgbClr val="FFFFFF"/>
              </a:solidFill>
              <a:effectLst/>
            </a:endParaRPr>
          </a:p>
        </p:txBody>
      </p:sp>
      <p:sp>
        <p:nvSpPr>
          <p:cNvPr id="11292" name="TextBox 16"/>
          <p:cNvSpPr txBox="1">
            <a:spLocks noChangeArrowheads="1"/>
          </p:cNvSpPr>
          <p:nvPr/>
        </p:nvSpPr>
        <p:spPr bwMode="auto">
          <a:xfrm>
            <a:off x="2178214" y="1715691"/>
            <a:ext cx="10823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000">
                <a:solidFill>
                  <a:srgbClr val="FFFFFF"/>
                </a:solidFill>
                <a:effectLst/>
              </a:rPr>
              <a:t>排序、汇总打印</a:t>
            </a:r>
            <a:endParaRPr lang="en-US" altLang="zh-CN" sz="1000">
              <a:solidFill>
                <a:srgbClr val="FFFFFF"/>
              </a:solidFill>
              <a:effectLst/>
            </a:endParaRPr>
          </a:p>
          <a:p>
            <a:pPr algn="ctr" eaLnBrk="1" hangingPunct="1">
              <a:buFont typeface="Wingdings" pitchFamily="2" charset="2"/>
              <a:buNone/>
            </a:pPr>
            <a:r>
              <a:rPr kumimoji="1" lang="zh-CN" altLang="en-US" sz="1000">
                <a:solidFill>
                  <a:srgbClr val="FFFFFF"/>
                </a:solidFill>
                <a:effectLst/>
              </a:rPr>
              <a:t>多单据体打印</a:t>
            </a:r>
            <a:endParaRPr kumimoji="1" lang="en-US" altLang="zh-CN" sz="1000">
              <a:solidFill>
                <a:srgbClr val="FFFFFF"/>
              </a:solidFill>
              <a:effectLst/>
            </a:endParaRPr>
          </a:p>
          <a:p>
            <a:pPr algn="ctr" eaLnBrk="1" hangingPunct="1">
              <a:buFont typeface="Wingdings" pitchFamily="2" charset="2"/>
              <a:buNone/>
            </a:pPr>
            <a:r>
              <a:rPr kumimoji="1" lang="zh-CN" altLang="en-US" sz="1000">
                <a:solidFill>
                  <a:srgbClr val="FFFFFF"/>
                </a:solidFill>
                <a:effectLst/>
              </a:rPr>
              <a:t>套打</a:t>
            </a:r>
            <a:endParaRPr kumimoji="1" lang="en-US" altLang="zh-CN" sz="1000">
              <a:solidFill>
                <a:srgbClr val="FFFFFF"/>
              </a:solidFill>
              <a:effectLst/>
            </a:endParaRPr>
          </a:p>
          <a:p>
            <a:pPr algn="ctr" eaLnBrk="1" hangingPunct="1">
              <a:buFont typeface="Wingdings" pitchFamily="2" charset="2"/>
              <a:buNone/>
            </a:pPr>
            <a:endParaRPr lang="en-US" altLang="zh-CN" sz="1000">
              <a:solidFill>
                <a:srgbClr val="FFFFFF"/>
              </a:solidFill>
              <a:effectLst/>
            </a:endParaRPr>
          </a:p>
        </p:txBody>
      </p:sp>
      <p:sp>
        <p:nvSpPr>
          <p:cNvPr id="11293" name="TextBox 18"/>
          <p:cNvSpPr txBox="1">
            <a:spLocks noChangeArrowheads="1"/>
          </p:cNvSpPr>
          <p:nvPr/>
        </p:nvSpPr>
        <p:spPr bwMode="auto">
          <a:xfrm>
            <a:off x="4089836" y="1714500"/>
            <a:ext cx="6976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主从报表</a:t>
            </a:r>
            <a:endParaRPr kumimoji="1"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汇总报表</a:t>
            </a:r>
            <a:endParaRPr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交叉报表</a:t>
            </a:r>
            <a:endParaRPr lang="en-US" altLang="zh-CN" sz="1000">
              <a:solidFill>
                <a:srgbClr val="FFFFFF"/>
              </a:solidFill>
              <a:effectLst/>
            </a:endParaRPr>
          </a:p>
        </p:txBody>
      </p:sp>
      <p:sp>
        <p:nvSpPr>
          <p:cNvPr id="11294" name="TextBox 19"/>
          <p:cNvSpPr txBox="1">
            <a:spLocks noChangeArrowheads="1"/>
          </p:cNvSpPr>
          <p:nvPr/>
        </p:nvSpPr>
        <p:spPr bwMode="auto">
          <a:xfrm>
            <a:off x="7376646" y="1715691"/>
            <a:ext cx="10486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000">
                <a:solidFill>
                  <a:srgbClr val="FFFFFF"/>
                </a:solidFill>
                <a:effectLst/>
              </a:rPr>
              <a:t>图表报表</a:t>
            </a:r>
            <a:endParaRPr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图形报表</a:t>
            </a:r>
            <a:endParaRPr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图表</a:t>
            </a:r>
            <a:r>
              <a:rPr lang="en-US" altLang="zh-CN" sz="1000">
                <a:solidFill>
                  <a:srgbClr val="FFFFFF"/>
                </a:solidFill>
                <a:effectLst/>
              </a:rPr>
              <a:t>+</a:t>
            </a:r>
            <a:r>
              <a:rPr lang="zh-CN" altLang="en-US" sz="1000">
                <a:solidFill>
                  <a:srgbClr val="FFFFFF"/>
                </a:solidFill>
                <a:effectLst/>
              </a:rPr>
              <a:t>图形报表</a:t>
            </a:r>
            <a:endParaRPr lang="en-US" altLang="zh-CN" sz="1000">
              <a:solidFill>
                <a:srgbClr val="FFFFFF"/>
              </a:solidFill>
              <a:effectLst/>
            </a:endParaRPr>
          </a:p>
        </p:txBody>
      </p:sp>
      <p:sp>
        <p:nvSpPr>
          <p:cNvPr id="11295" name="TextBox 17"/>
          <p:cNvSpPr txBox="1">
            <a:spLocks noChangeArrowheads="1"/>
          </p:cNvSpPr>
          <p:nvPr/>
        </p:nvSpPr>
        <p:spPr bwMode="auto">
          <a:xfrm>
            <a:off x="5551489" y="1714500"/>
            <a:ext cx="11080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基础数据源</a:t>
            </a:r>
            <a:endParaRPr kumimoji="1"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汇总数据源</a:t>
            </a:r>
            <a:endParaRPr lang="en-US" altLang="zh-CN" sz="1000">
              <a:solidFill>
                <a:srgbClr val="FFFFFF"/>
              </a:solidFill>
              <a:effectLst/>
            </a:endParaRPr>
          </a:p>
          <a:p>
            <a:pPr algn="ctr" eaLnBrk="1" hangingPunct="1">
              <a:buFont typeface="Wingdings" pitchFamily="2" charset="2"/>
              <a:buNone/>
            </a:pPr>
            <a:r>
              <a:rPr lang="zh-CN" altLang="en-US" sz="1000">
                <a:solidFill>
                  <a:srgbClr val="FFFFFF"/>
                </a:solidFill>
                <a:effectLst/>
              </a:rPr>
              <a:t>交叉数据源</a:t>
            </a:r>
            <a:endParaRPr lang="en-US" altLang="zh-CN" sz="1000">
              <a:solidFill>
                <a:srgbClr val="FFFFFF"/>
              </a:solidFill>
              <a:effectLst/>
            </a:endParaRPr>
          </a:p>
        </p:txBody>
      </p:sp>
      <p:sp>
        <p:nvSpPr>
          <p:cNvPr id="76" name="左右箭头 75"/>
          <p:cNvSpPr/>
          <p:nvPr/>
        </p:nvSpPr>
        <p:spPr>
          <a:xfrm rot="5400000">
            <a:off x="2518173" y="2239566"/>
            <a:ext cx="288131" cy="23812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77" name="左右箭头 76"/>
          <p:cNvSpPr/>
          <p:nvPr/>
        </p:nvSpPr>
        <p:spPr>
          <a:xfrm rot="5400000">
            <a:off x="7761686" y="2239566"/>
            <a:ext cx="288131" cy="23812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78" name="左右箭头 77"/>
          <p:cNvSpPr/>
          <p:nvPr/>
        </p:nvSpPr>
        <p:spPr>
          <a:xfrm rot="5400000">
            <a:off x="6013848" y="2239566"/>
            <a:ext cx="288131" cy="23812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79" name="左右箭头 78"/>
          <p:cNvSpPr/>
          <p:nvPr/>
        </p:nvSpPr>
        <p:spPr>
          <a:xfrm rot="5400000">
            <a:off x="4266011" y="2239566"/>
            <a:ext cx="288131" cy="23812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11681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2"/>
          <p:cNvSpPr>
            <a:spLocks noGrp="1"/>
          </p:cNvSpPr>
          <p:nvPr>
            <p:ph type="title"/>
          </p:nvPr>
        </p:nvSpPr>
        <p:spPr>
          <a:xfrm>
            <a:off x="395288" y="0"/>
            <a:ext cx="6697662" cy="465535"/>
          </a:xfrm>
        </p:spPr>
        <p:txBody>
          <a:bodyPr>
            <a:normAutofit fontScale="90000"/>
          </a:bodyPr>
          <a:lstStyle/>
          <a:p>
            <a:r>
              <a:rPr smtClean="0">
                <a:latin typeface="微软雅黑" pitchFamily="34" charset="-122"/>
                <a:ea typeface="微软雅黑" pitchFamily="34" charset="-122"/>
              </a:rPr>
              <a:t>报表设计器</a:t>
            </a:r>
          </a:p>
        </p:txBody>
      </p:sp>
      <p:sp>
        <p:nvSpPr>
          <p:cNvPr id="15370" name="圆角矩形标注 34"/>
          <p:cNvSpPr>
            <a:spLocks noChangeArrowheads="1"/>
          </p:cNvSpPr>
          <p:nvPr/>
        </p:nvSpPr>
        <p:spPr bwMode="auto">
          <a:xfrm>
            <a:off x="4868465" y="4018360"/>
            <a:ext cx="964822" cy="459581"/>
          </a:xfrm>
          <a:prstGeom prst="wedgeRoundRectCallout">
            <a:avLst>
              <a:gd name="adj1" fmla="val -20833"/>
              <a:gd name="adj2" fmla="val 62500"/>
              <a:gd name="adj3" fmla="val 16667"/>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buFont typeface="Wingdings" pitchFamily="2" charset="2"/>
              <a:buNone/>
            </a:pPr>
            <a:endParaRPr lang="zh-CN" altLang="en-US">
              <a:solidFill>
                <a:srgbClr val="FF0000"/>
              </a:solidFill>
              <a:effectLst/>
              <a:latin typeface="宋体" pitchFamily="2" charset="-122"/>
              <a:ea typeface="宋体" pitchFamily="2" charset="-122"/>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771550"/>
            <a:ext cx="673494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971600" y="679226"/>
            <a:ext cx="6840760" cy="4139437"/>
            <a:chOff x="1115616" y="645318"/>
            <a:chExt cx="6840760" cy="4139437"/>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45318"/>
              <a:ext cx="6840760" cy="413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6"/>
            <p:cNvSpPr>
              <a:spLocks noChangeArrowheads="1"/>
            </p:cNvSpPr>
            <p:nvPr/>
          </p:nvSpPr>
          <p:spPr bwMode="auto">
            <a:xfrm>
              <a:off x="3322239" y="1285875"/>
              <a:ext cx="1432157" cy="267891"/>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a:solidFill>
                    <a:srgbClr val="FF0000"/>
                  </a:solidFill>
                  <a:effectLst/>
                </a:rPr>
                <a:t>菜单栏</a:t>
              </a:r>
            </a:p>
          </p:txBody>
        </p:sp>
        <p:sp>
          <p:nvSpPr>
            <p:cNvPr id="15" name="AutoShape 8"/>
            <p:cNvSpPr>
              <a:spLocks noChangeArrowheads="1"/>
            </p:cNvSpPr>
            <p:nvPr/>
          </p:nvSpPr>
          <p:spPr bwMode="auto">
            <a:xfrm>
              <a:off x="1425176" y="3269457"/>
              <a:ext cx="1206027" cy="375047"/>
            </a:xfrm>
            <a:prstGeom prst="wedgeRoundRectCallout">
              <a:avLst>
                <a:gd name="adj1" fmla="val -65120"/>
                <a:gd name="adj2" fmla="val -17321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工具箱</a:t>
              </a:r>
            </a:p>
          </p:txBody>
        </p:sp>
        <p:sp>
          <p:nvSpPr>
            <p:cNvPr id="16" name="AutoShape 9"/>
            <p:cNvSpPr>
              <a:spLocks noChangeArrowheads="1"/>
            </p:cNvSpPr>
            <p:nvPr/>
          </p:nvSpPr>
          <p:spPr bwMode="auto">
            <a:xfrm>
              <a:off x="3219053" y="2489597"/>
              <a:ext cx="1130651" cy="375047"/>
            </a:xfrm>
            <a:prstGeom prst="wedgeRoundRectCallout">
              <a:avLst>
                <a:gd name="adj1" fmla="val -3148"/>
                <a:gd name="adj2" fmla="val -19959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工作区</a:t>
              </a:r>
            </a:p>
          </p:txBody>
        </p:sp>
        <p:sp>
          <p:nvSpPr>
            <p:cNvPr id="17" name="AutoShape 11"/>
            <p:cNvSpPr>
              <a:spLocks noChangeArrowheads="1"/>
            </p:cNvSpPr>
            <p:nvPr/>
          </p:nvSpPr>
          <p:spPr bwMode="auto">
            <a:xfrm>
              <a:off x="4964314" y="2116932"/>
              <a:ext cx="1884418" cy="375047"/>
            </a:xfrm>
            <a:prstGeom prst="wedgeRoundRectCallout">
              <a:avLst>
                <a:gd name="adj1" fmla="val 48185"/>
                <a:gd name="adj2" fmla="val -17010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项目管理窗口</a:t>
              </a:r>
            </a:p>
          </p:txBody>
        </p:sp>
        <p:sp>
          <p:nvSpPr>
            <p:cNvPr id="18" name="AutoShape 12"/>
            <p:cNvSpPr>
              <a:spLocks noChangeArrowheads="1"/>
            </p:cNvSpPr>
            <p:nvPr/>
          </p:nvSpPr>
          <p:spPr bwMode="auto">
            <a:xfrm>
              <a:off x="5079520" y="3534966"/>
              <a:ext cx="1507534" cy="323850"/>
            </a:xfrm>
            <a:prstGeom prst="wedgeRoundRectCallout">
              <a:avLst>
                <a:gd name="adj1" fmla="val 57884"/>
                <a:gd name="adj2" fmla="val -16646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effectLst/>
                </a:rPr>
                <a:t>属性窗口</a:t>
              </a:r>
            </a:p>
          </p:txBody>
        </p:sp>
        <p:sp>
          <p:nvSpPr>
            <p:cNvPr id="19" name="圆角矩形标注 34"/>
            <p:cNvSpPr>
              <a:spLocks noChangeArrowheads="1"/>
            </p:cNvSpPr>
            <p:nvPr/>
          </p:nvSpPr>
          <p:spPr bwMode="auto">
            <a:xfrm>
              <a:off x="4868465" y="4018360"/>
              <a:ext cx="964822" cy="459581"/>
            </a:xfrm>
            <a:prstGeom prst="wedgeRoundRectCallout">
              <a:avLst>
                <a:gd name="adj1" fmla="val -20833"/>
                <a:gd name="adj2" fmla="val 62500"/>
                <a:gd name="adj3" fmla="val 16667"/>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buFont typeface="Wingdings" pitchFamily="2" charset="2"/>
                <a:buNone/>
              </a:pPr>
              <a:endParaRPr lang="zh-CN" altLang="en-US">
                <a:solidFill>
                  <a:srgbClr val="FF0000"/>
                </a:solidFill>
                <a:effectLst/>
                <a:latin typeface="宋体" pitchFamily="2" charset="-122"/>
                <a:ea typeface="宋体" pitchFamily="2" charset="-122"/>
              </a:endParaRPr>
            </a:p>
          </p:txBody>
        </p:sp>
      </p:grpSp>
    </p:spTree>
    <p:extLst>
      <p:ext uri="{BB962C8B-B14F-4D97-AF65-F5344CB8AC3E}">
        <p14:creationId xmlns:p14="http://schemas.microsoft.com/office/powerpoint/2010/main" val="1796293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单据类报表设计</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409035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大文本打印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多单据体打印</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子单据体打印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自动换行打印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自动翻页打印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跨页输出打印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条码打印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汇总打印</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排序打印</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文件导出</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通过单据工具栏打印操作，进行单据套打；</a:t>
            </a: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741997"/>
            <a:ext cx="5665193" cy="388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072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列表类报表设计</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73921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明细</a:t>
            </a:r>
            <a:r>
              <a:rPr lang="zh-CN" altLang="en-US" sz="1200" dirty="0"/>
              <a:t>报表</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主从报表</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分组汇总表</a:t>
            </a: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交叉分析表</a:t>
            </a:r>
            <a:endParaRPr lang="en-US" altLang="zh-CN" sz="1200" dirty="0"/>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r>
              <a:rPr lang="zh-CN" altLang="en-US" sz="1200" dirty="0"/>
              <a:t>可快速定义以单据列表为数据源的简单查询类报表；</a:t>
            </a: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729018"/>
            <a:ext cx="6192837"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921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
          <p:cNvSpPr>
            <a:spLocks noGrp="1"/>
          </p:cNvSpPr>
          <p:nvPr>
            <p:ph type="title"/>
          </p:nvPr>
        </p:nvSpPr>
        <p:spPr>
          <a:xfrm>
            <a:off x="323528" y="18002"/>
            <a:ext cx="6697662" cy="465516"/>
          </a:xfrm>
          <a:noFill/>
          <a:ln>
            <a:noFill/>
          </a:ln>
        </p:spPr>
        <p:txBody>
          <a:bodyPr vert="horz" wrap="square" lIns="91440" tIns="45720" rIns="91440" bIns="45720" numCol="1" anchor="ctr" anchorCtr="0" compatLnSpc="1">
            <a:prstTxWarp prst="textNoShape">
              <a:avLst/>
            </a:prstTxWarp>
            <a:noAutofit/>
          </a:bodyPr>
          <a:lstStyle/>
          <a:p>
            <a:pPr>
              <a:defRPr/>
            </a:pPr>
            <a:r>
              <a:rPr lang="zh-CN" altLang="en-US" sz="2400" dirty="0"/>
              <a:t>移动</a:t>
            </a:r>
            <a:r>
              <a:rPr lang="zh-CN" altLang="en-US" sz="2400" dirty="0" smtClean="0"/>
              <a:t>互联</a:t>
            </a:r>
            <a:r>
              <a:rPr lang="zh-CN" altLang="en-US" sz="2400" dirty="0" smtClean="0">
                <a:cs typeface="+mj-cs"/>
              </a:rPr>
              <a:t>时代下的企业管理亟需创新！</a:t>
            </a:r>
          </a:p>
        </p:txBody>
      </p:sp>
      <p:pic>
        <p:nvPicPr>
          <p:cNvPr id="26626" name="Picture 2"/>
          <p:cNvPicPr>
            <a:picLocks noChangeAspect="1" noChangeArrowheads="1"/>
          </p:cNvPicPr>
          <p:nvPr/>
        </p:nvPicPr>
        <p:blipFill>
          <a:blip r:embed="rId3" cstate="print"/>
          <a:srcRect/>
          <a:stretch>
            <a:fillRect/>
          </a:stretch>
        </p:blipFill>
        <p:spPr bwMode="auto">
          <a:xfrm>
            <a:off x="179512" y="1059582"/>
            <a:ext cx="4392488" cy="3168352"/>
          </a:xfrm>
          <a:prstGeom prst="rect">
            <a:avLst/>
          </a:prstGeom>
          <a:noFill/>
          <a:ln w="9525">
            <a:noFill/>
            <a:miter lim="800000"/>
            <a:headEnd/>
            <a:tailEnd/>
          </a:ln>
        </p:spPr>
      </p:pic>
      <p:sp>
        <p:nvSpPr>
          <p:cNvPr id="12" name="椭圆 11"/>
          <p:cNvSpPr/>
          <p:nvPr/>
        </p:nvSpPr>
        <p:spPr>
          <a:xfrm>
            <a:off x="4413734" y="972754"/>
            <a:ext cx="1944216" cy="864096"/>
          </a:xfrm>
          <a:prstGeom prst="ellipse">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smtClean="0">
                <a:latin typeface="微软雅黑" pitchFamily="34" charset="-122"/>
                <a:ea typeface="微软雅黑" pitchFamily="34" charset="-122"/>
              </a:rPr>
              <a:t>商业模式</a:t>
            </a:r>
            <a:endParaRPr lang="en-US" altLang="zh-CN" b="1" smtClean="0">
              <a:latin typeface="微软雅黑" pitchFamily="34" charset="-122"/>
              <a:ea typeface="微软雅黑" pitchFamily="34" charset="-122"/>
            </a:endParaRPr>
          </a:p>
          <a:p>
            <a:pPr algn="ctr"/>
            <a:r>
              <a:rPr lang="zh-CN" altLang="en-US" b="1" smtClean="0">
                <a:latin typeface="微软雅黑" pitchFamily="34" charset="-122"/>
                <a:ea typeface="微软雅黑" pitchFamily="34" charset="-122"/>
              </a:rPr>
              <a:t>创新</a:t>
            </a:r>
            <a:endParaRPr lang="zh-CN" altLang="en-US" b="1" dirty="0">
              <a:latin typeface="微软雅黑" pitchFamily="34" charset="-122"/>
              <a:ea typeface="微软雅黑" pitchFamily="34" charset="-122"/>
            </a:endParaRPr>
          </a:p>
        </p:txBody>
      </p:sp>
      <p:sp>
        <p:nvSpPr>
          <p:cNvPr id="13" name="椭圆 12"/>
          <p:cNvSpPr/>
          <p:nvPr/>
        </p:nvSpPr>
        <p:spPr>
          <a:xfrm>
            <a:off x="4413734" y="2268898"/>
            <a:ext cx="1944216" cy="864096"/>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smtClean="0">
                <a:latin typeface="微软雅黑" pitchFamily="34" charset="-122"/>
                <a:ea typeface="微软雅黑" pitchFamily="34" charset="-122"/>
              </a:rPr>
              <a:t>运营模式</a:t>
            </a:r>
            <a:endParaRPr lang="en-US" altLang="zh-CN" b="1" smtClean="0">
              <a:latin typeface="微软雅黑" pitchFamily="34" charset="-122"/>
              <a:ea typeface="微软雅黑" pitchFamily="34" charset="-122"/>
            </a:endParaRPr>
          </a:p>
          <a:p>
            <a:pPr algn="ctr"/>
            <a:r>
              <a:rPr lang="zh-CN" altLang="en-US" b="1" smtClean="0">
                <a:latin typeface="微软雅黑" pitchFamily="34" charset="-122"/>
                <a:ea typeface="微软雅黑" pitchFamily="34" charset="-122"/>
              </a:rPr>
              <a:t>创新</a:t>
            </a:r>
            <a:endParaRPr lang="zh-CN" altLang="en-US" b="1" dirty="0" smtClean="0">
              <a:latin typeface="微软雅黑" pitchFamily="34" charset="-122"/>
              <a:ea typeface="微软雅黑" pitchFamily="34" charset="-122"/>
            </a:endParaRPr>
          </a:p>
        </p:txBody>
      </p:sp>
      <p:sp>
        <p:nvSpPr>
          <p:cNvPr id="14" name="椭圆 13"/>
          <p:cNvSpPr/>
          <p:nvPr/>
        </p:nvSpPr>
        <p:spPr>
          <a:xfrm>
            <a:off x="4413734" y="3565042"/>
            <a:ext cx="1944216" cy="864096"/>
          </a:xfrm>
          <a:prstGeom prst="ellipse">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smtClean="0">
                <a:latin typeface="微软雅黑" pitchFamily="34" charset="-122"/>
                <a:ea typeface="微软雅黑" pitchFamily="34" charset="-122"/>
              </a:rPr>
              <a:t>管理模式</a:t>
            </a:r>
            <a:endParaRPr lang="en-US" altLang="zh-CN" b="1" smtClean="0">
              <a:latin typeface="微软雅黑" pitchFamily="34" charset="-122"/>
              <a:ea typeface="微软雅黑" pitchFamily="34" charset="-122"/>
            </a:endParaRPr>
          </a:p>
          <a:p>
            <a:pPr algn="ctr"/>
            <a:r>
              <a:rPr lang="zh-CN" altLang="en-US" b="1" smtClean="0">
                <a:latin typeface="微软雅黑" pitchFamily="34" charset="-122"/>
                <a:ea typeface="微软雅黑" pitchFamily="34" charset="-122"/>
              </a:rPr>
              <a:t>创新</a:t>
            </a:r>
            <a:endParaRPr lang="zh-CN" altLang="en-US" b="1" dirty="0" smtClean="0">
              <a:latin typeface="微软雅黑" pitchFamily="34" charset="-122"/>
              <a:ea typeface="微软雅黑" pitchFamily="34" charset="-122"/>
            </a:endParaRPr>
          </a:p>
        </p:txBody>
      </p:sp>
      <p:sp>
        <p:nvSpPr>
          <p:cNvPr id="15" name="TextBox 14"/>
          <p:cNvSpPr txBox="1"/>
          <p:nvPr/>
        </p:nvSpPr>
        <p:spPr>
          <a:xfrm>
            <a:off x="6302472" y="945394"/>
            <a:ext cx="2771800" cy="830997"/>
          </a:xfrm>
          <a:prstGeom prst="rect">
            <a:avLst/>
          </a:prstGeom>
          <a:noFill/>
        </p:spPr>
        <p:txBody>
          <a:bodyPr wrap="square" rtlCol="0">
            <a:spAutoFit/>
          </a:bodyPr>
          <a:lstStyle/>
          <a:p>
            <a:pPr>
              <a:lnSpc>
                <a:spcPct val="150000"/>
              </a:lnSpc>
              <a:buClr>
                <a:srgbClr val="FFC000"/>
              </a:buClr>
              <a:buFont typeface="Arial" pitchFamily="34" charset="0"/>
              <a:buChar char="•"/>
            </a:pPr>
            <a:r>
              <a:rPr lang="zh-CN" altLang="en-US" sz="1600" b="1" dirty="0" smtClean="0">
                <a:latin typeface="微软雅黑" pitchFamily="34" charset="-122"/>
                <a:ea typeface="微软雅黑" pitchFamily="34" charset="-122"/>
              </a:rPr>
              <a:t> 基于电子商务的创新</a:t>
            </a:r>
            <a:endParaRPr lang="en-US" altLang="zh-CN" sz="1600" b="1" dirty="0" smtClean="0">
              <a:latin typeface="微软雅黑" pitchFamily="34" charset="-122"/>
              <a:ea typeface="微软雅黑" pitchFamily="34" charset="-122"/>
            </a:endParaRPr>
          </a:p>
          <a:p>
            <a:pPr>
              <a:lnSpc>
                <a:spcPct val="150000"/>
              </a:lnSpc>
              <a:buClr>
                <a:srgbClr val="FFC000"/>
              </a:buClr>
              <a:buFont typeface="Arial" pitchFamily="34" charset="0"/>
              <a:buChar char="•"/>
            </a:pPr>
            <a:r>
              <a:rPr lang="zh-CN" altLang="en-US" sz="1600" b="1" dirty="0" smtClean="0">
                <a:latin typeface="微软雅黑" pitchFamily="34" charset="-122"/>
                <a:ea typeface="微软雅黑" pitchFamily="34" charset="-122"/>
              </a:rPr>
              <a:t> 产业链协同运营</a:t>
            </a:r>
            <a:endParaRPr lang="en-US" altLang="zh-CN" sz="1600" b="1" dirty="0" smtClean="0">
              <a:latin typeface="微软雅黑" pitchFamily="34" charset="-122"/>
              <a:ea typeface="微软雅黑" pitchFamily="34" charset="-122"/>
            </a:endParaRPr>
          </a:p>
        </p:txBody>
      </p:sp>
      <p:sp>
        <p:nvSpPr>
          <p:cNvPr id="16" name="TextBox 15"/>
          <p:cNvSpPr txBox="1"/>
          <p:nvPr/>
        </p:nvSpPr>
        <p:spPr>
          <a:xfrm>
            <a:off x="6302472" y="2213459"/>
            <a:ext cx="2520280" cy="830997"/>
          </a:xfrm>
          <a:prstGeom prst="rect">
            <a:avLst/>
          </a:prstGeom>
          <a:noFill/>
        </p:spPr>
        <p:txBody>
          <a:bodyPr wrap="square" rtlCol="0">
            <a:spAutoFit/>
          </a:bodyPr>
          <a:lstStyle/>
          <a:p>
            <a:pPr>
              <a:lnSpc>
                <a:spcPct val="150000"/>
              </a:lnSpc>
              <a:buClr>
                <a:srgbClr val="00B050"/>
              </a:buClr>
              <a:buFont typeface="Arial" pitchFamily="34" charset="0"/>
              <a:buChar char="•"/>
            </a:pPr>
            <a:r>
              <a:rPr lang="zh-CN" altLang="en-US" sz="1600" b="1" dirty="0" smtClean="0">
                <a:latin typeface="微软雅黑" pitchFamily="34" charset="-122"/>
                <a:ea typeface="微软雅黑" pitchFamily="34" charset="-122"/>
              </a:rPr>
              <a:t>多组织、多地点的协同</a:t>
            </a:r>
            <a:endParaRPr lang="en-US" altLang="zh-CN" sz="1600" b="1" dirty="0" smtClean="0">
              <a:latin typeface="微软雅黑" pitchFamily="34" charset="-122"/>
              <a:ea typeface="微软雅黑" pitchFamily="34" charset="-122"/>
            </a:endParaRPr>
          </a:p>
          <a:p>
            <a:pPr>
              <a:lnSpc>
                <a:spcPct val="150000"/>
              </a:lnSpc>
              <a:buClr>
                <a:srgbClr val="00B050"/>
              </a:buClr>
              <a:buFont typeface="Arial" pitchFamily="34" charset="0"/>
              <a:buChar char="•"/>
            </a:pPr>
            <a:r>
              <a:rPr lang="zh-CN" altLang="en-US" sz="1600" b="1" dirty="0" smtClean="0">
                <a:latin typeface="微软雅黑" pitchFamily="34" charset="-122"/>
                <a:ea typeface="微软雅黑" pitchFamily="34" charset="-122"/>
              </a:rPr>
              <a:t> 个性化量产带来的变化</a:t>
            </a:r>
            <a:endParaRPr lang="zh-CN" altLang="en-US" sz="1600" b="1" dirty="0">
              <a:latin typeface="微软雅黑" pitchFamily="34" charset="-122"/>
              <a:ea typeface="微软雅黑" pitchFamily="34" charset="-122"/>
            </a:endParaRPr>
          </a:p>
        </p:txBody>
      </p:sp>
      <p:sp>
        <p:nvSpPr>
          <p:cNvPr id="17" name="TextBox 16"/>
          <p:cNvSpPr txBox="1"/>
          <p:nvPr/>
        </p:nvSpPr>
        <p:spPr>
          <a:xfrm>
            <a:off x="6302472" y="3537682"/>
            <a:ext cx="2520280" cy="830997"/>
          </a:xfrm>
          <a:prstGeom prst="rect">
            <a:avLst/>
          </a:prstGeom>
          <a:noFill/>
        </p:spPr>
        <p:txBody>
          <a:bodyPr wrap="square" rtlCol="0">
            <a:spAutoFit/>
          </a:bodyPr>
          <a:lstStyle/>
          <a:p>
            <a:pPr>
              <a:lnSpc>
                <a:spcPct val="150000"/>
              </a:lnSpc>
              <a:buClr>
                <a:srgbClr val="0070C0"/>
              </a:buClr>
              <a:buFont typeface="Arial" pitchFamily="34" charset="0"/>
              <a:buChar char="•"/>
            </a:pPr>
            <a:r>
              <a:rPr lang="zh-CN" altLang="en-US" sz="1600" b="1" dirty="0" smtClean="0">
                <a:latin typeface="微软雅黑" pitchFamily="34" charset="-122"/>
                <a:ea typeface="微软雅黑" pitchFamily="34" charset="-122"/>
              </a:rPr>
              <a:t> 虚拟经营组织的管理</a:t>
            </a:r>
            <a:endParaRPr lang="en-US" altLang="zh-CN" sz="1600" b="1" dirty="0" smtClean="0">
              <a:latin typeface="微软雅黑" pitchFamily="34" charset="-122"/>
              <a:ea typeface="微软雅黑" pitchFamily="34" charset="-122"/>
            </a:endParaRPr>
          </a:p>
          <a:p>
            <a:pPr>
              <a:lnSpc>
                <a:spcPct val="150000"/>
              </a:lnSpc>
              <a:buClr>
                <a:srgbClr val="0070C0"/>
              </a:buClr>
              <a:buFont typeface="Arial" pitchFamily="34" charset="0"/>
              <a:buChar char="•"/>
            </a:pPr>
            <a:r>
              <a:rPr lang="zh-CN" altLang="en-US" sz="1600" b="1" dirty="0" smtClean="0">
                <a:latin typeface="微软雅黑" pitchFamily="34" charset="-122"/>
                <a:ea typeface="微软雅黑" pitchFamily="34" charset="-122"/>
              </a:rPr>
              <a:t> 经营业绩驱动的管理</a:t>
            </a:r>
            <a:endParaRPr lang="zh-CN" altLang="en-US" sz="1600" b="1" dirty="0">
              <a:latin typeface="微软雅黑" pitchFamily="34" charset="-122"/>
              <a:ea typeface="微软雅黑" pitchFamily="34" charset="-122"/>
            </a:endParaRPr>
          </a:p>
        </p:txBody>
      </p:sp>
      <p:cxnSp>
        <p:nvCxnSpPr>
          <p:cNvPr id="26" name="直接连接符 25"/>
          <p:cNvCxnSpPr/>
          <p:nvPr/>
        </p:nvCxnSpPr>
        <p:spPr>
          <a:xfrm>
            <a:off x="6446488" y="2673586"/>
            <a:ext cx="2016224" cy="0"/>
          </a:xfrm>
          <a:prstGeom prst="line">
            <a:avLst/>
          </a:prstGeom>
          <a:ln w="12700">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直接连接符 26"/>
          <p:cNvCxnSpPr/>
          <p:nvPr/>
        </p:nvCxnSpPr>
        <p:spPr>
          <a:xfrm>
            <a:off x="6446488" y="3033626"/>
            <a:ext cx="2016224" cy="0"/>
          </a:xfrm>
          <a:prstGeom prst="line">
            <a:avLst/>
          </a:prstGeom>
          <a:ln w="12700">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8" name="直接连接符 27"/>
          <p:cNvCxnSpPr/>
          <p:nvPr/>
        </p:nvCxnSpPr>
        <p:spPr>
          <a:xfrm>
            <a:off x="6446488" y="3969730"/>
            <a:ext cx="2016224" cy="0"/>
          </a:xfrm>
          <a:prstGeom prst="line">
            <a:avLst/>
          </a:prstGeom>
          <a:ln w="12700">
            <a:solidFill>
              <a:srgbClr val="0070C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直接连接符 28"/>
          <p:cNvCxnSpPr/>
          <p:nvPr/>
        </p:nvCxnSpPr>
        <p:spPr>
          <a:xfrm>
            <a:off x="6446488" y="4329770"/>
            <a:ext cx="2016224" cy="0"/>
          </a:xfrm>
          <a:prstGeom prst="line">
            <a:avLst/>
          </a:prstGeom>
          <a:ln w="12700">
            <a:solidFill>
              <a:srgbClr val="0070C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直接连接符 32"/>
          <p:cNvCxnSpPr/>
          <p:nvPr/>
        </p:nvCxnSpPr>
        <p:spPr>
          <a:xfrm>
            <a:off x="6500826" y="1379482"/>
            <a:ext cx="2016224" cy="0"/>
          </a:xfrm>
          <a:prstGeom prst="line">
            <a:avLst/>
          </a:prstGeom>
          <a:ln w="12700">
            <a:solidFill>
              <a:srgbClr val="FFC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6500826" y="1739522"/>
            <a:ext cx="2016224" cy="0"/>
          </a:xfrm>
          <a:prstGeom prst="line">
            <a:avLst/>
          </a:prstGeom>
          <a:ln w="12700">
            <a:solidFill>
              <a:srgbClr val="FFC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50099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数据源设计</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7053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支持</a:t>
            </a:r>
            <a:r>
              <a:rPr lang="zh-CN" altLang="en-US" sz="1200" dirty="0"/>
              <a:t>基础数据源</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支持汇总数据源</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支持交叉数据源</a:t>
            </a:r>
            <a:endParaRPr lang="en-US" altLang="zh-CN" sz="1200" dirty="0"/>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能够</a:t>
            </a:r>
            <a:r>
              <a:rPr lang="zh-CN" altLang="en-US" sz="1200" dirty="0"/>
              <a:t>自定义各种样式的数据源生成报表</a:t>
            </a: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99" y="729018"/>
            <a:ext cx="5864213" cy="364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127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417" y="771525"/>
            <a:ext cx="475297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标题 2"/>
          <p:cNvSpPr>
            <a:spLocks noGrp="1"/>
          </p:cNvSpPr>
          <p:nvPr>
            <p:ph type="title"/>
          </p:nvPr>
        </p:nvSpPr>
        <p:spPr>
          <a:xfrm>
            <a:off x="323851" y="0"/>
            <a:ext cx="7127875" cy="520304"/>
          </a:xfrm>
        </p:spPr>
        <p:txBody>
          <a:bodyPr>
            <a:normAutofit/>
          </a:bodyPr>
          <a:lstStyle/>
          <a:p>
            <a:r>
              <a:rPr lang="en-US" altLang="zh-CN" sz="2300" dirty="0" smtClean="0">
                <a:latin typeface="微软雅黑" pitchFamily="34" charset="-122"/>
                <a:ea typeface="微软雅黑" pitchFamily="34" charset="-122"/>
              </a:rPr>
              <a:t>SQL</a:t>
            </a:r>
            <a:r>
              <a:rPr sz="2300" dirty="0" smtClean="0">
                <a:latin typeface="微软雅黑" pitchFamily="34" charset="-122"/>
                <a:ea typeface="微软雅黑" pitchFamily="34" charset="-122"/>
              </a:rPr>
              <a:t>增强报表设计</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417" y="767954"/>
            <a:ext cx="475297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953" y="767954"/>
            <a:ext cx="5024438" cy="388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366" y="750094"/>
            <a:ext cx="4954587" cy="392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5330" y="802631"/>
            <a:ext cx="4945062"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21" name="矩形 20"/>
          <p:cNvSpPr/>
          <p:nvPr/>
        </p:nvSpPr>
        <p:spPr>
          <a:xfrm>
            <a:off x="179512" y="1275606"/>
            <a:ext cx="2304256" cy="379488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报表</a:t>
            </a:r>
            <a:r>
              <a:rPr lang="zh-CN" altLang="en-US" sz="1200" dirty="0"/>
              <a:t>向导</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图形报表</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图形</a:t>
            </a:r>
            <a:r>
              <a:rPr lang="en-US" altLang="zh-CN" sz="1200" dirty="0"/>
              <a:t>+</a:t>
            </a:r>
            <a:r>
              <a:rPr lang="zh-CN" altLang="en-US" sz="1200" dirty="0"/>
              <a:t>图表报表</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分组汇总报表</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交叉分析报表</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t>多数据源报表</a:t>
            </a:r>
            <a:endParaRPr lang="en-US" altLang="zh-CN" sz="1200" dirty="0"/>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smtClean="0"/>
              <a:t>支持</a:t>
            </a:r>
            <a:r>
              <a:rPr lang="zh-CN" altLang="en-US" sz="1200" dirty="0"/>
              <a:t>通过报表向导快速定义功能复杂的图形及图表类型的报表。</a:t>
            </a:r>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097702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ppt_x"/>
                                          </p:val>
                                        </p:tav>
                                        <p:tav tm="100000">
                                          <p:val>
                                            <p:strVal val="#ppt_x"/>
                                          </p:val>
                                        </p:tav>
                                      </p:tavLst>
                                    </p:anim>
                                    <p:anim calcmode="lin" valueType="num">
                                      <p:cBhvr additive="base">
                                        <p:cTn id="2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平台架构特性</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 IDE</a:t>
            </a:r>
            <a:r>
              <a:rPr lang="zh-CN" altLang="en-US" sz="2400" b="1" dirty="0">
                <a:solidFill>
                  <a:schemeClr val="tx1"/>
                </a:solidFill>
                <a:latin typeface="微软雅黑" pitchFamily="34" charset="-122"/>
                <a:ea typeface="微软雅黑" pitchFamily="34" charset="-122"/>
              </a:rPr>
              <a:t>功能亮点</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rgbClr val="FF0000"/>
                </a:solidFill>
                <a:latin typeface="微软雅黑" pitchFamily="34" charset="-122"/>
                <a:ea typeface="微软雅黑" pitchFamily="34" charset="-122"/>
              </a:rPr>
              <a:t>BOS</a:t>
            </a:r>
            <a:r>
              <a:rPr lang="zh-CN" altLang="en-US" sz="2400" b="1" dirty="0">
                <a:solidFill>
                  <a:srgbClr val="FF0000"/>
                </a:solidFill>
                <a:latin typeface="微软雅黑" pitchFamily="34" charset="-122"/>
                <a:ea typeface="微软雅黑" pitchFamily="34" charset="-122"/>
              </a:rPr>
              <a:t> </a:t>
            </a:r>
            <a:r>
              <a:rPr lang="en-US" altLang="zh-CN" sz="2400" b="1" dirty="0" smtClean="0">
                <a:solidFill>
                  <a:srgbClr val="FF0000"/>
                </a:solidFill>
                <a:latin typeface="微软雅黑" pitchFamily="34" charset="-122"/>
                <a:ea typeface="微软雅黑" pitchFamily="34" charset="-122"/>
              </a:rPr>
              <a:t>IDE</a:t>
            </a:r>
            <a:r>
              <a:rPr lang="zh-CN" altLang="en-US" sz="2400" b="1" dirty="0" smtClean="0">
                <a:solidFill>
                  <a:srgbClr val="FF0000"/>
                </a:solidFill>
                <a:latin typeface="微软雅黑" pitchFamily="34" charset="-122"/>
                <a:ea typeface="微软雅黑" pitchFamily="34" charset="-122"/>
              </a:rPr>
              <a:t>客户案例</a:t>
            </a:r>
            <a:endParaRPr lang="en-US" altLang="zh-CN" sz="2400" b="1" dirty="0" smtClean="0">
              <a:solidFill>
                <a:srgbClr val="FF0000"/>
              </a:solidFill>
              <a:latin typeface="微软雅黑" pitchFamily="34" charset="-122"/>
              <a:ea typeface="微软雅黑" pitchFamily="34" charset="-122"/>
            </a:endParaRPr>
          </a:p>
          <a:p>
            <a:pPr>
              <a:lnSpc>
                <a:spcPct val="150000"/>
              </a:lnSpc>
              <a:buClr>
                <a:srgbClr val="E1B40C"/>
              </a:buClr>
              <a:defRPr/>
            </a:pPr>
            <a:r>
              <a:rPr lang="en-US" altLang="zh-CN" sz="2400" b="1" dirty="0">
                <a:solidFill>
                  <a:schemeClr val="tx1"/>
                </a:solidFill>
                <a:latin typeface="微软雅黑" pitchFamily="34" charset="-122"/>
                <a:ea typeface="微软雅黑" pitchFamily="34" charset="-122"/>
              </a:rPr>
              <a:t>BOS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新增功能</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endParaRPr lang="en-US" altLang="zh-CN" sz="2400" b="1" dirty="0">
              <a:solidFill>
                <a:srgbClr val="FF0000"/>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3154215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海格</a:t>
            </a:r>
            <a:r>
              <a:rPr lang="en-US" altLang="zh-CN" smtClean="0"/>
              <a:t>-</a:t>
            </a:r>
            <a:r>
              <a:rPr lang="zh-CN" altLang="en-US" smtClean="0"/>
              <a:t>全新开发预算系统</a:t>
            </a:r>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83518"/>
            <a:ext cx="743902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483768" y="771549"/>
            <a:ext cx="3024336" cy="40221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ea typeface="微软雅黑" pitchFamily="34" charset="-122"/>
            </a:endParaRPr>
          </a:p>
        </p:txBody>
      </p:sp>
      <p:sp>
        <p:nvSpPr>
          <p:cNvPr id="5" name="矩形 4"/>
          <p:cNvSpPr/>
          <p:nvPr/>
        </p:nvSpPr>
        <p:spPr>
          <a:xfrm>
            <a:off x="650801" y="4443958"/>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b="1" smtClean="0">
                <a:solidFill>
                  <a:schemeClr val="bg1"/>
                </a:solidFill>
                <a:latin typeface="微软雅黑" pitchFamily="34" charset="-122"/>
                <a:ea typeface="微软雅黑" pitchFamily="34" charset="-122"/>
              </a:rPr>
              <a:t>预算系统：</a:t>
            </a:r>
            <a:r>
              <a:rPr lang="en-US" altLang="zh-CN" b="1" smtClean="0">
                <a:solidFill>
                  <a:schemeClr val="bg1"/>
                </a:solidFill>
                <a:latin typeface="微软雅黑" pitchFamily="34" charset="-122"/>
                <a:ea typeface="微软雅黑" pitchFamily="34" charset="-122"/>
              </a:rPr>
              <a:t>3</a:t>
            </a:r>
            <a:r>
              <a:rPr lang="zh-CN" altLang="en-US" b="1">
                <a:solidFill>
                  <a:schemeClr val="bg1"/>
                </a:solidFill>
                <a:latin typeface="微软雅黑" pitchFamily="34" charset="-122"/>
                <a:ea typeface="微软雅黑" pitchFamily="34" charset="-122"/>
              </a:rPr>
              <a:t>个</a:t>
            </a:r>
            <a:r>
              <a:rPr lang="zh-CN" altLang="en-US" b="1" smtClean="0">
                <a:solidFill>
                  <a:schemeClr val="bg1"/>
                </a:solidFill>
                <a:latin typeface="微软雅黑" pitchFamily="34" charset="-122"/>
                <a:ea typeface="微软雅黑" pitchFamily="34" charset="-122"/>
              </a:rPr>
              <a:t>基础资料</a:t>
            </a:r>
            <a:r>
              <a:rPr lang="en-US" altLang="zh-CN" b="1" smtClean="0">
                <a:solidFill>
                  <a:schemeClr val="bg1"/>
                </a:solidFill>
                <a:latin typeface="微软雅黑" pitchFamily="34" charset="-122"/>
                <a:ea typeface="微软雅黑" pitchFamily="34" charset="-122"/>
              </a:rPr>
              <a:t>+1</a:t>
            </a:r>
            <a:r>
              <a:rPr lang="zh-CN" altLang="en-US" b="1" smtClean="0">
                <a:solidFill>
                  <a:schemeClr val="bg1"/>
                </a:solidFill>
                <a:latin typeface="微软雅黑" pitchFamily="34" charset="-122"/>
                <a:ea typeface="微软雅黑" pitchFamily="34" charset="-122"/>
              </a:rPr>
              <a:t>个报表</a:t>
            </a:r>
            <a:r>
              <a:rPr lang="en-US" altLang="zh-CN" b="1" smtClean="0">
                <a:solidFill>
                  <a:schemeClr val="bg1"/>
                </a:solidFill>
                <a:latin typeface="微软雅黑" pitchFamily="34" charset="-122"/>
                <a:ea typeface="微软雅黑" pitchFamily="34" charset="-122"/>
              </a:rPr>
              <a:t>+11</a:t>
            </a:r>
            <a:r>
              <a:rPr lang="zh-CN" altLang="en-US" b="1">
                <a:solidFill>
                  <a:schemeClr val="bg1"/>
                </a:solidFill>
                <a:latin typeface="微软雅黑" pitchFamily="34" charset="-122"/>
                <a:ea typeface="微软雅黑" pitchFamily="34" charset="-122"/>
              </a:rPr>
              <a:t>个</a:t>
            </a:r>
            <a:r>
              <a:rPr lang="zh-CN" altLang="en-US" b="1" smtClean="0">
                <a:solidFill>
                  <a:schemeClr val="bg1"/>
                </a:solidFill>
                <a:latin typeface="微软雅黑" pitchFamily="34" charset="-122"/>
                <a:ea typeface="微软雅黑" pitchFamily="34" charset="-122"/>
              </a:rPr>
              <a:t>单据</a:t>
            </a:r>
            <a:r>
              <a:rPr lang="en-US" altLang="zh-CN" b="1" smtClean="0">
                <a:solidFill>
                  <a:schemeClr val="bg1"/>
                </a:solidFill>
                <a:latin typeface="微软雅黑" pitchFamily="34" charset="-122"/>
                <a:ea typeface="微软雅黑" pitchFamily="34" charset="-122"/>
              </a:rPr>
              <a:t>=</a:t>
            </a:r>
            <a:r>
              <a:rPr lang="en-US" altLang="zh-CN" b="1">
                <a:solidFill>
                  <a:srgbClr val="FF0000"/>
                </a:solidFill>
                <a:latin typeface="微软雅黑" pitchFamily="34" charset="-122"/>
                <a:ea typeface="微软雅黑" pitchFamily="34" charset="-122"/>
              </a:rPr>
              <a:t> </a:t>
            </a:r>
            <a:r>
              <a:rPr lang="en-US" altLang="zh-CN" b="1" smtClean="0">
                <a:solidFill>
                  <a:srgbClr val="FF0000"/>
                </a:solidFill>
                <a:latin typeface="微软雅黑" pitchFamily="34" charset="-122"/>
                <a:ea typeface="微软雅黑" pitchFamily="34" charset="-122"/>
              </a:rPr>
              <a:t>2</a:t>
            </a:r>
            <a:r>
              <a:rPr lang="zh-CN" altLang="en-US" b="1" smtClean="0">
                <a:solidFill>
                  <a:schemeClr val="bg1"/>
                </a:solidFill>
                <a:latin typeface="微软雅黑" pitchFamily="34" charset="-122"/>
                <a:ea typeface="微软雅黑" pitchFamily="34" charset="-122"/>
              </a:rPr>
              <a:t>个</a:t>
            </a:r>
            <a:r>
              <a:rPr lang="zh-CN" altLang="en-US" b="1">
                <a:solidFill>
                  <a:schemeClr val="bg1"/>
                </a:solidFill>
                <a:latin typeface="微软雅黑" pitchFamily="34" charset="-122"/>
                <a:ea typeface="微软雅黑" pitchFamily="34" charset="-122"/>
              </a:rPr>
              <a:t>开发</a:t>
            </a:r>
            <a:r>
              <a:rPr lang="en-US" altLang="zh-CN" b="1" smtClean="0">
                <a:solidFill>
                  <a:schemeClr val="bg1"/>
                </a:solidFill>
                <a:latin typeface="微软雅黑" pitchFamily="34" charset="-122"/>
                <a:ea typeface="微软雅黑" pitchFamily="34" charset="-122"/>
              </a:rPr>
              <a:t>+</a:t>
            </a:r>
            <a:r>
              <a:rPr lang="en-US" altLang="zh-CN" b="1" smtClean="0">
                <a:solidFill>
                  <a:srgbClr val="FF0000"/>
                </a:solidFill>
                <a:latin typeface="微软雅黑" pitchFamily="34" charset="-122"/>
                <a:ea typeface="微软雅黑" pitchFamily="34" charset="-122"/>
              </a:rPr>
              <a:t>1</a:t>
            </a:r>
            <a:r>
              <a:rPr lang="zh-CN" altLang="en-US" b="1" smtClean="0">
                <a:solidFill>
                  <a:schemeClr val="bg1"/>
                </a:solidFill>
                <a:latin typeface="微软雅黑" pitchFamily="34" charset="-122"/>
                <a:ea typeface="微软雅黑" pitchFamily="34" charset="-122"/>
              </a:rPr>
              <a:t>个</a:t>
            </a:r>
            <a:r>
              <a:rPr lang="zh-CN" altLang="en-US" b="1">
                <a:solidFill>
                  <a:schemeClr val="bg1"/>
                </a:solidFill>
                <a:latin typeface="微软雅黑" pitchFamily="34" charset="-122"/>
                <a:ea typeface="微软雅黑" pitchFamily="34" charset="-122"/>
              </a:rPr>
              <a:t>月时间</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84347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东药预算项目</a:t>
            </a:r>
            <a:endParaRPr lang="zh-CN" altLang="en-US"/>
          </a:p>
        </p:txBody>
      </p:sp>
      <p:pic>
        <p:nvPicPr>
          <p:cNvPr id="4" name="图片 3" descr="C:\Users\wedison\AppData\Roaming\Tencent\Users\121979666\QQ\WinTemp\RichOle\2(2D{{C{$FOI55R~9A}PC3D.jpg"/>
          <p:cNvPicPr/>
          <p:nvPr/>
        </p:nvPicPr>
        <p:blipFill>
          <a:blip r:embed="rId3">
            <a:extLst>
              <a:ext uri="{28A0092B-C50C-407E-A947-70E740481C1C}">
                <a14:useLocalDpi xmlns:a14="http://schemas.microsoft.com/office/drawing/2010/main" val="0"/>
              </a:ext>
            </a:extLst>
          </a:blip>
          <a:srcRect/>
          <a:stretch>
            <a:fillRect/>
          </a:stretch>
        </p:blipFill>
        <p:spPr bwMode="auto">
          <a:xfrm>
            <a:off x="35496" y="524222"/>
            <a:ext cx="5667375" cy="4495800"/>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883" y="567655"/>
            <a:ext cx="552938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552797"/>
            <a:ext cx="6153695" cy="443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50801" y="4443958"/>
            <a:ext cx="7233567"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en-US" altLang="zh-CN" b="1" smtClean="0">
                <a:solidFill>
                  <a:schemeClr val="bg1"/>
                </a:solidFill>
                <a:latin typeface="微软雅黑" pitchFamily="34" charset="-122"/>
                <a:ea typeface="微软雅黑" pitchFamily="34" charset="-122"/>
              </a:rPr>
              <a:t> </a:t>
            </a:r>
            <a:r>
              <a:rPr lang="zh-CN" altLang="en-US" b="1" smtClean="0">
                <a:solidFill>
                  <a:schemeClr val="bg1"/>
                </a:solidFill>
                <a:latin typeface="微软雅黑" pitchFamily="34" charset="-122"/>
                <a:ea typeface="微软雅黑" pitchFamily="34" charset="-122"/>
              </a:rPr>
              <a:t>预算项目（共计</a:t>
            </a:r>
            <a:r>
              <a:rPr lang="en-US" altLang="zh-CN" b="1" smtClean="0">
                <a:solidFill>
                  <a:schemeClr val="bg1"/>
                </a:solidFill>
                <a:latin typeface="微软雅黑" pitchFamily="34" charset="-122"/>
                <a:ea typeface="微软雅黑" pitchFamily="34" charset="-122"/>
              </a:rPr>
              <a:t>35</a:t>
            </a:r>
            <a:r>
              <a:rPr lang="zh-CN" altLang="en-US" b="1" smtClean="0">
                <a:solidFill>
                  <a:schemeClr val="bg1"/>
                </a:solidFill>
                <a:latin typeface="微软雅黑" pitchFamily="34" charset="-122"/>
                <a:ea typeface="微软雅黑" pitchFamily="34" charset="-122"/>
              </a:rPr>
              <a:t>张单据、</a:t>
            </a:r>
            <a:r>
              <a:rPr lang="en-US" altLang="zh-CN" b="1" smtClean="0">
                <a:solidFill>
                  <a:schemeClr val="bg1"/>
                </a:solidFill>
                <a:latin typeface="微软雅黑" pitchFamily="34" charset="-122"/>
                <a:ea typeface="微软雅黑" pitchFamily="34" charset="-122"/>
              </a:rPr>
              <a:t>9</a:t>
            </a:r>
            <a:r>
              <a:rPr lang="zh-CN" altLang="en-US" b="1" smtClean="0">
                <a:solidFill>
                  <a:schemeClr val="bg1"/>
                </a:solidFill>
                <a:latin typeface="微软雅黑" pitchFamily="34" charset="-122"/>
                <a:ea typeface="微软雅黑" pitchFamily="34" charset="-122"/>
              </a:rPr>
              <a:t>张报表）</a:t>
            </a:r>
            <a:r>
              <a:rPr lang="en-US" altLang="zh-CN" b="1">
                <a:solidFill>
                  <a:schemeClr val="bg1"/>
                </a:solidFill>
                <a:latin typeface="微软雅黑" pitchFamily="34" charset="-122"/>
                <a:ea typeface="微软雅黑" pitchFamily="34" charset="-122"/>
              </a:rPr>
              <a:t>= </a:t>
            </a:r>
            <a:r>
              <a:rPr lang="en-US" altLang="zh-CN" b="1">
                <a:solidFill>
                  <a:srgbClr val="FF0000"/>
                </a:solidFill>
                <a:latin typeface="微软雅黑" pitchFamily="34" charset="-122"/>
                <a:ea typeface="微软雅黑" pitchFamily="34" charset="-122"/>
              </a:rPr>
              <a:t>6</a:t>
            </a:r>
            <a:r>
              <a:rPr lang="zh-CN" altLang="en-US" b="1">
                <a:solidFill>
                  <a:schemeClr val="bg1"/>
                </a:solidFill>
                <a:latin typeface="微软雅黑" pitchFamily="34" charset="-122"/>
                <a:ea typeface="微软雅黑" pitchFamily="34" charset="-122"/>
              </a:rPr>
              <a:t>个开发</a:t>
            </a:r>
            <a:r>
              <a:rPr lang="en-US" altLang="zh-CN" b="1">
                <a:solidFill>
                  <a:schemeClr val="bg1"/>
                </a:solidFill>
                <a:latin typeface="微软雅黑" pitchFamily="34" charset="-122"/>
                <a:ea typeface="微软雅黑" pitchFamily="34" charset="-122"/>
              </a:rPr>
              <a:t>+</a:t>
            </a:r>
            <a:r>
              <a:rPr lang="en-US" altLang="zh-CN" b="1">
                <a:solidFill>
                  <a:srgbClr val="FF0000"/>
                </a:solidFill>
                <a:latin typeface="微软雅黑" pitchFamily="34" charset="-122"/>
                <a:ea typeface="微软雅黑" pitchFamily="34" charset="-122"/>
              </a:rPr>
              <a:t>2</a:t>
            </a:r>
            <a:r>
              <a:rPr lang="zh-CN" altLang="en-US" b="1">
                <a:solidFill>
                  <a:schemeClr val="bg1"/>
                </a:solidFill>
                <a:latin typeface="微软雅黑" pitchFamily="34" charset="-122"/>
                <a:ea typeface="微软雅黑" pitchFamily="34" charset="-122"/>
              </a:rPr>
              <a:t>个月</a:t>
            </a:r>
            <a:r>
              <a:rPr lang="zh-CN" altLang="en-US" b="1" smtClean="0">
                <a:solidFill>
                  <a:schemeClr val="bg1"/>
                </a:solidFill>
                <a:latin typeface="微软雅黑" pitchFamily="34" charset="-122"/>
                <a:ea typeface="微软雅黑" pitchFamily="34" charset="-122"/>
              </a:rPr>
              <a:t>时间</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64018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7813"/>
            <a:ext cx="6697662" cy="465516"/>
          </a:xfrm>
        </p:spPr>
        <p:txBody>
          <a:bodyPr>
            <a:normAutofit fontScale="90000"/>
          </a:bodyPr>
          <a:lstStyle/>
          <a:p>
            <a:r>
              <a:rPr lang="zh-CN" altLang="en-US" dirty="0" smtClean="0"/>
              <a:t>鲁泰基于平台部分行业开发成果</a:t>
            </a:r>
            <a:endParaRPr lang="zh-CN" altLang="en-US" dirty="0"/>
          </a:p>
        </p:txBody>
      </p:sp>
      <p:pic>
        <p:nvPicPr>
          <p:cNvPr id="5" name="图片 4"/>
          <p:cNvPicPr>
            <a:picLocks noChangeAspect="1"/>
          </p:cNvPicPr>
          <p:nvPr/>
        </p:nvPicPr>
        <p:blipFill>
          <a:blip r:embed="rId2"/>
          <a:stretch>
            <a:fillRect/>
          </a:stretch>
        </p:blipFill>
        <p:spPr>
          <a:xfrm>
            <a:off x="251520" y="699542"/>
            <a:ext cx="8415486" cy="3674341"/>
          </a:xfrm>
          <a:prstGeom prst="rect">
            <a:avLst/>
          </a:prstGeom>
        </p:spPr>
      </p:pic>
      <p:sp>
        <p:nvSpPr>
          <p:cNvPr id="4" name="矩形 3"/>
          <p:cNvSpPr/>
          <p:nvPr/>
        </p:nvSpPr>
        <p:spPr>
          <a:xfrm>
            <a:off x="628600" y="4248472"/>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b="1" smtClean="0">
                <a:solidFill>
                  <a:schemeClr val="bg1"/>
                </a:solidFill>
                <a:latin typeface="微软雅黑" pitchFamily="34" charset="-122"/>
                <a:ea typeface="微软雅黑" pitchFamily="34" charset="-122"/>
              </a:rPr>
              <a:t>高效、易学：</a:t>
            </a:r>
            <a:r>
              <a:rPr lang="en-US" altLang="zh-CN" b="1" smtClean="0">
                <a:solidFill>
                  <a:srgbClr val="FF0000"/>
                </a:solidFill>
                <a:latin typeface="微软雅黑" pitchFamily="34" charset="-122"/>
                <a:ea typeface="微软雅黑" pitchFamily="34" charset="-122"/>
              </a:rPr>
              <a:t>1</a:t>
            </a:r>
            <a:r>
              <a:rPr lang="zh-CN" altLang="en-US" b="1" smtClean="0">
                <a:solidFill>
                  <a:schemeClr val="bg1"/>
                </a:solidFill>
                <a:latin typeface="微软雅黑" pitchFamily="34" charset="-122"/>
                <a:ea typeface="微软雅黑" pitchFamily="34" charset="-122"/>
              </a:rPr>
              <a:t>周的</a:t>
            </a:r>
            <a:r>
              <a:rPr lang="en-US" altLang="zh-CN" b="1" smtClean="0">
                <a:solidFill>
                  <a:schemeClr val="bg1"/>
                </a:solidFill>
                <a:latin typeface="微软雅黑" pitchFamily="34" charset="-122"/>
                <a:ea typeface="微软雅黑" pitchFamily="34" charset="-122"/>
              </a:rPr>
              <a:t>BOS</a:t>
            </a:r>
            <a:r>
              <a:rPr lang="zh-CN" altLang="en-US" b="1" smtClean="0">
                <a:solidFill>
                  <a:schemeClr val="bg1"/>
                </a:solidFill>
                <a:latin typeface="微软雅黑" pitchFamily="34" charset="-122"/>
                <a:ea typeface="微软雅黑" pitchFamily="34" charset="-122"/>
              </a:rPr>
              <a:t>开发培训</a:t>
            </a:r>
            <a:r>
              <a:rPr lang="en-US" altLang="zh-CN" b="1" smtClean="0">
                <a:solidFill>
                  <a:schemeClr val="bg1"/>
                </a:solidFill>
                <a:latin typeface="微软雅黑" pitchFamily="34" charset="-122"/>
                <a:ea typeface="微软雅黑" pitchFamily="34" charset="-122"/>
              </a:rPr>
              <a:t>+</a:t>
            </a:r>
            <a:r>
              <a:rPr lang="zh-CN" altLang="en-US" b="1" smtClean="0">
                <a:solidFill>
                  <a:schemeClr val="bg1"/>
                </a:solidFill>
                <a:latin typeface="微软雅黑" pitchFamily="34" charset="-122"/>
                <a:ea typeface="微软雅黑" pitchFamily="34" charset="-122"/>
              </a:rPr>
              <a:t>开发指南文档</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47553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青岛海</a:t>
            </a:r>
            <a:r>
              <a:rPr lang="zh-CN" altLang="en-US"/>
              <a:t>信</a:t>
            </a:r>
            <a:r>
              <a:rPr lang="zh-CN" altLang="en-US" smtClean="0"/>
              <a:t>网络</a:t>
            </a:r>
            <a:r>
              <a:rPr lang="en-US" altLang="zh-CN" smtClean="0"/>
              <a:t>—</a:t>
            </a:r>
            <a:r>
              <a:rPr lang="zh-CN" altLang="en-US" smtClean="0"/>
              <a:t>项目管理案例</a:t>
            </a:r>
            <a:endParaRPr lang="zh-CN" altLang="en-US"/>
          </a:p>
        </p:txBody>
      </p:sp>
      <p:sp>
        <p:nvSpPr>
          <p:cNvPr id="4" name="内容占位符 1"/>
          <p:cNvSpPr>
            <a:spLocks noGrp="1"/>
          </p:cNvSpPr>
          <p:nvPr>
            <p:ph idx="1"/>
          </p:nvPr>
        </p:nvSpPr>
        <p:spPr>
          <a:xfrm>
            <a:off x="152400" y="627534"/>
            <a:ext cx="3483496" cy="4457700"/>
          </a:xfrm>
        </p:spPr>
        <p:txBody>
          <a:bodyPr>
            <a:normAutofit/>
          </a:bodyPr>
          <a:lstStyle/>
          <a:p>
            <a:pPr marL="0" indent="0">
              <a:buNone/>
            </a:pPr>
            <a:r>
              <a:rPr lang="en-US" altLang="zh-CN" sz="1400" dirty="0" smtClean="0"/>
              <a:t>     </a:t>
            </a:r>
            <a:r>
              <a:rPr lang="zh-CN" altLang="zh-CN" sz="1400" dirty="0" smtClean="0"/>
              <a:t>青岛海信网络科技股份有限公司</a:t>
            </a:r>
            <a:r>
              <a:rPr lang="zh-CN" altLang="zh-CN" sz="1400" dirty="0"/>
              <a:t>成立于</a:t>
            </a:r>
            <a:r>
              <a:rPr lang="en-US" altLang="zh-CN" sz="1400" dirty="0"/>
              <a:t>1998</a:t>
            </a:r>
            <a:r>
              <a:rPr lang="zh-CN" altLang="zh-CN" sz="1400" dirty="0"/>
              <a:t>年</a:t>
            </a:r>
            <a:r>
              <a:rPr lang="en-US" altLang="zh-CN" sz="1400" dirty="0"/>
              <a:t>10</a:t>
            </a:r>
            <a:r>
              <a:rPr lang="zh-CN" altLang="zh-CN" sz="1400" dirty="0"/>
              <a:t>月，是海信集团发展战略中信息板块的核心力量。公司秉承海信集团“高科技、高质量、高水平服务、创国际名牌”的发展战略，围绕城市交通管理、智慧城市、交通运输管理、轨道交通管理、运维服务管理等产业方向，立足自主研发，专业从事</a:t>
            </a:r>
            <a:r>
              <a:rPr lang="zh-CN" altLang="zh-CN" sz="1400" b="1" dirty="0">
                <a:solidFill>
                  <a:srgbClr val="FF0000"/>
                </a:solidFill>
              </a:rPr>
              <a:t>智能交通领域</a:t>
            </a:r>
            <a:r>
              <a:rPr lang="zh-CN" altLang="zh-CN" sz="1400" dirty="0"/>
              <a:t>核心技术研究，研发具有自主知识产权的智能交通系统系列产品。</a:t>
            </a:r>
            <a:r>
              <a:rPr lang="en-US" altLang="zh-CN" sz="1400" dirty="0"/>
              <a:t> </a:t>
            </a:r>
            <a:endParaRPr lang="zh-CN" altLang="zh-CN" sz="1400" dirty="0"/>
          </a:p>
          <a:p>
            <a:pPr marL="0" indent="0">
              <a:buNone/>
            </a:pPr>
            <a:r>
              <a:rPr lang="en-US" altLang="zh-CN" sz="1400" dirty="0" smtClean="0"/>
              <a:t>     </a:t>
            </a:r>
            <a:r>
              <a:rPr lang="zh-CN" altLang="zh-CN" sz="1400" dirty="0" smtClean="0"/>
              <a:t>海</a:t>
            </a:r>
            <a:r>
              <a:rPr lang="zh-CN" altLang="zh-CN" sz="1400" dirty="0"/>
              <a:t>信网络科技作为国家规划布局内重点软件企业，是中国智能交通协会常务理事单位、交通标准化理事会常务理事单位。主持参与</a:t>
            </a:r>
            <a:r>
              <a:rPr lang="en-US" altLang="zh-CN" sz="1400" dirty="0"/>
              <a:t>19</a:t>
            </a:r>
            <a:r>
              <a:rPr lang="zh-CN" altLang="zh-CN" sz="1400" dirty="0"/>
              <a:t>项交通领域国家、行业标准的制定（</a:t>
            </a:r>
            <a:r>
              <a:rPr lang="en-US" altLang="zh-CN" sz="1400" dirty="0"/>
              <a:t>17</a:t>
            </a:r>
            <a:r>
              <a:rPr lang="zh-CN" altLang="zh-CN" sz="1400" dirty="0"/>
              <a:t>项国家标准，</a:t>
            </a:r>
            <a:r>
              <a:rPr lang="en-US" altLang="zh-CN" sz="1400" dirty="0"/>
              <a:t>2</a:t>
            </a:r>
            <a:r>
              <a:rPr lang="zh-CN" altLang="zh-CN" sz="1400" dirty="0"/>
              <a:t>项行业标准）。承担了国家科技部、发改委、工信部等</a:t>
            </a:r>
            <a:r>
              <a:rPr lang="en-US" altLang="zh-CN" sz="1400" dirty="0"/>
              <a:t>26</a:t>
            </a:r>
            <a:r>
              <a:rPr lang="zh-CN" altLang="zh-CN" sz="1400" dirty="0"/>
              <a:t>项国家科技攻关与新技术产业化项目。申请了</a:t>
            </a:r>
            <a:r>
              <a:rPr lang="en-US" altLang="zh-CN" sz="1400" dirty="0"/>
              <a:t>447</a:t>
            </a:r>
            <a:r>
              <a:rPr lang="zh-CN" altLang="zh-CN" sz="1400" dirty="0"/>
              <a:t>项专利和软件著作权，其中发明专利</a:t>
            </a:r>
            <a:r>
              <a:rPr lang="en-US" altLang="zh-CN" sz="1400" dirty="0"/>
              <a:t>133</a:t>
            </a:r>
            <a:r>
              <a:rPr lang="zh-CN" altLang="zh-CN" sz="1400" dirty="0"/>
              <a:t>项，是国内智能交通领域申报专利和软件著作权数量最多的企业。</a:t>
            </a:r>
          </a:p>
          <a:p>
            <a:pPr marL="0" indent="0">
              <a:buNone/>
            </a:pPr>
            <a:endParaRPr lang="zh-CN" altLang="en-US" sz="1400" dirty="0"/>
          </a:p>
        </p:txBody>
      </p:sp>
      <p:pic>
        <p:nvPicPr>
          <p:cNvPr id="5" name="图片 4" descr="E:\2016年项目支持\案例包装\青岛海信科技\海信样板客户包装\海信&amp;金蝶00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032" y="627534"/>
            <a:ext cx="5103440" cy="3110086"/>
          </a:xfrm>
          <a:prstGeom prst="rect">
            <a:avLst/>
          </a:prstGeom>
          <a:noFill/>
          <a:ln>
            <a:noFill/>
          </a:ln>
        </p:spPr>
      </p:pic>
      <p:pic>
        <p:nvPicPr>
          <p:cNvPr id="6" name="图片 5" descr="C:\Users\Administrator\Downloads\海信0.jpg"/>
          <p:cNvPicPr/>
          <p:nvPr/>
        </p:nvPicPr>
        <p:blipFill>
          <a:blip r:embed="rId3">
            <a:extLst>
              <a:ext uri="{28A0092B-C50C-407E-A947-70E740481C1C}">
                <a14:useLocalDpi xmlns:a14="http://schemas.microsoft.com/office/drawing/2010/main" val="0"/>
              </a:ext>
            </a:extLst>
          </a:blip>
          <a:srcRect/>
          <a:stretch>
            <a:fillRect/>
          </a:stretch>
        </p:blipFill>
        <p:spPr bwMode="auto">
          <a:xfrm>
            <a:off x="3717032" y="3867894"/>
            <a:ext cx="5103440" cy="1008112"/>
          </a:xfrm>
          <a:prstGeom prst="rect">
            <a:avLst/>
          </a:prstGeom>
          <a:noFill/>
          <a:ln>
            <a:noFill/>
          </a:ln>
        </p:spPr>
      </p:pic>
    </p:spTree>
    <p:extLst>
      <p:ext uri="{BB962C8B-B14F-4D97-AF65-F5344CB8AC3E}">
        <p14:creationId xmlns:p14="http://schemas.microsoft.com/office/powerpoint/2010/main" val="2280938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项目</a:t>
            </a:r>
            <a:r>
              <a:rPr lang="en-US" altLang="zh-CN" smtClean="0"/>
              <a:t>360</a:t>
            </a:r>
            <a:r>
              <a:rPr lang="zh-CN" altLang="en-US" smtClean="0"/>
              <a:t>度全面管控</a:t>
            </a:r>
            <a:endParaRPr lang="zh-CN" altLang="en-US"/>
          </a:p>
        </p:txBody>
      </p:sp>
      <p:pic>
        <p:nvPicPr>
          <p:cNvPr id="4" name="内容占位符 3"/>
          <p:cNvPicPr>
            <a:picLocks noGrp="1"/>
          </p:cNvPicPr>
          <p:nvPr>
            <p:ph idx="1"/>
          </p:nvPr>
        </p:nvPicPr>
        <p:blipFill>
          <a:blip r:embed="rId3"/>
          <a:stretch>
            <a:fillRect/>
          </a:stretch>
        </p:blipFill>
        <p:spPr>
          <a:xfrm>
            <a:off x="815675" y="576064"/>
            <a:ext cx="7716765" cy="4515966"/>
          </a:xfrm>
          <a:prstGeom prst="rect">
            <a:avLst/>
          </a:prstGeom>
        </p:spPr>
      </p:pic>
    </p:spTree>
    <p:extLst>
      <p:ext uri="{BB962C8B-B14F-4D97-AF65-F5344CB8AC3E}">
        <p14:creationId xmlns:p14="http://schemas.microsoft.com/office/powerpoint/2010/main" val="2041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青岛海信网络</a:t>
            </a:r>
            <a:r>
              <a:rPr lang="en-US" altLang="zh-CN"/>
              <a:t>—</a:t>
            </a:r>
            <a:r>
              <a:rPr lang="zh-CN" altLang="en-US"/>
              <a:t>项目管理案例</a:t>
            </a:r>
          </a:p>
        </p:txBody>
      </p:sp>
      <p:pic>
        <p:nvPicPr>
          <p:cNvPr id="4" name="图片 3"/>
          <p:cNvPicPr/>
          <p:nvPr/>
        </p:nvPicPr>
        <p:blipFill>
          <a:blip r:embed="rId3"/>
          <a:stretch>
            <a:fillRect/>
          </a:stretch>
        </p:blipFill>
        <p:spPr>
          <a:xfrm>
            <a:off x="35496" y="555526"/>
            <a:ext cx="7444122" cy="4602163"/>
          </a:xfrm>
          <a:prstGeom prst="rect">
            <a:avLst/>
          </a:prstGeom>
        </p:spPr>
      </p:pic>
      <p:pic>
        <p:nvPicPr>
          <p:cNvPr id="5" name="图片 4"/>
          <p:cNvPicPr/>
          <p:nvPr/>
        </p:nvPicPr>
        <p:blipFill>
          <a:blip r:embed="rId4"/>
          <a:stretch>
            <a:fillRect/>
          </a:stretch>
        </p:blipFill>
        <p:spPr>
          <a:xfrm>
            <a:off x="827584" y="549300"/>
            <a:ext cx="7416824" cy="4608390"/>
          </a:xfrm>
          <a:prstGeom prst="rect">
            <a:avLst/>
          </a:prstGeom>
        </p:spPr>
      </p:pic>
      <p:pic>
        <p:nvPicPr>
          <p:cNvPr id="6" name="图片 5"/>
          <p:cNvPicPr/>
          <p:nvPr/>
        </p:nvPicPr>
        <p:blipFill>
          <a:blip r:embed="rId5"/>
          <a:stretch>
            <a:fillRect/>
          </a:stretch>
        </p:blipFill>
        <p:spPr>
          <a:xfrm>
            <a:off x="1907705" y="555527"/>
            <a:ext cx="7056784" cy="4587974"/>
          </a:xfrm>
          <a:prstGeom prst="rect">
            <a:avLst/>
          </a:prstGeom>
        </p:spPr>
      </p:pic>
      <p:pic>
        <p:nvPicPr>
          <p:cNvPr id="7" name="图片 6" descr="D:\公司文件\软件著作\项目管理知识\项目管理截图\cloud标识截图\1.最初版设备清单.png"/>
          <p:cNvPicPr/>
          <p:nvPr/>
        </p:nvPicPr>
        <p:blipFill>
          <a:blip r:embed="rId6"/>
          <a:srcRect/>
          <a:stretch>
            <a:fillRect/>
          </a:stretch>
        </p:blipFill>
        <p:spPr bwMode="auto">
          <a:xfrm>
            <a:off x="111671" y="555527"/>
            <a:ext cx="8780809" cy="4587973"/>
          </a:xfrm>
          <a:prstGeom prst="rect">
            <a:avLst/>
          </a:prstGeom>
          <a:noFill/>
          <a:ln>
            <a:solidFill>
              <a:schemeClr val="accent1"/>
            </a:solidFill>
          </a:ln>
        </p:spPr>
      </p:pic>
      <p:pic>
        <p:nvPicPr>
          <p:cNvPr id="8" name="图片 7" descr="D:\公司文件\软件著作\项目管理知识\项目管理截图\cloud标识截图\19.项目里程碑考核.png"/>
          <p:cNvPicPr/>
          <p:nvPr/>
        </p:nvPicPr>
        <p:blipFill>
          <a:blip r:embed="rId7"/>
          <a:srcRect/>
          <a:stretch>
            <a:fillRect/>
          </a:stretch>
        </p:blipFill>
        <p:spPr bwMode="auto">
          <a:xfrm>
            <a:off x="-65565" y="555527"/>
            <a:ext cx="9135279" cy="4587974"/>
          </a:xfrm>
          <a:prstGeom prst="rect">
            <a:avLst/>
          </a:prstGeom>
          <a:noFill/>
          <a:ln>
            <a:solidFill>
              <a:schemeClr val="accent1"/>
            </a:solidFill>
          </a:ln>
        </p:spPr>
      </p:pic>
      <p:sp>
        <p:nvSpPr>
          <p:cNvPr id="9" name="矩形 8"/>
          <p:cNvSpPr/>
          <p:nvPr/>
        </p:nvSpPr>
        <p:spPr>
          <a:xfrm>
            <a:off x="467544" y="4443958"/>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sz="1600" b="1">
                <a:solidFill>
                  <a:prstClr val="white"/>
                </a:solidFill>
                <a:latin typeface="微软雅黑" pitchFamily="34" charset="-122"/>
                <a:ea typeface="微软雅黑" pitchFamily="34" charset="-122"/>
              </a:rPr>
              <a:t>高效</a:t>
            </a:r>
            <a:r>
              <a:rPr lang="zh-CN" altLang="en-US" sz="1600" b="1" smtClean="0">
                <a:solidFill>
                  <a:prstClr val="white"/>
                </a:solidFill>
                <a:latin typeface="微软雅黑" pitchFamily="34" charset="-122"/>
                <a:ea typeface="微软雅黑" pitchFamily="34" charset="-122"/>
              </a:rPr>
              <a:t>定制：项目管理系统</a:t>
            </a:r>
            <a:r>
              <a:rPr lang="en-US" altLang="zh-CN" sz="1600" b="1" smtClean="0">
                <a:solidFill>
                  <a:prstClr val="white"/>
                </a:solidFill>
                <a:latin typeface="微软雅黑" pitchFamily="34" charset="-122"/>
                <a:ea typeface="微软雅黑" pitchFamily="34" charset="-122"/>
              </a:rPr>
              <a:t>=</a:t>
            </a:r>
            <a:r>
              <a:rPr lang="zh-CN" altLang="en-US" sz="1600" b="1" smtClean="0">
                <a:solidFill>
                  <a:prstClr val="white"/>
                </a:solidFill>
                <a:latin typeface="微软雅黑" pitchFamily="34" charset="-122"/>
                <a:ea typeface="微软雅黑" pitchFamily="34" charset="-122"/>
              </a:rPr>
              <a:t>基础资料</a:t>
            </a:r>
            <a:r>
              <a:rPr lang="en-US" altLang="zh-CN" sz="1600" b="1" smtClean="0">
                <a:solidFill>
                  <a:prstClr val="white"/>
                </a:solidFill>
                <a:latin typeface="微软雅黑" pitchFamily="34" charset="-122"/>
                <a:ea typeface="微软雅黑" pitchFamily="34" charset="-122"/>
              </a:rPr>
              <a:t>34</a:t>
            </a:r>
            <a:r>
              <a:rPr lang="zh-CN" altLang="en-US" sz="1600" b="1" smtClean="0">
                <a:solidFill>
                  <a:prstClr val="white"/>
                </a:solidFill>
                <a:latin typeface="微软雅黑" pitchFamily="34" charset="-122"/>
                <a:ea typeface="微软雅黑" pitchFamily="34" charset="-122"/>
              </a:rPr>
              <a:t>张</a:t>
            </a:r>
            <a:r>
              <a:rPr lang="en-US" altLang="zh-CN" sz="1600" b="1" smtClean="0">
                <a:solidFill>
                  <a:prstClr val="white"/>
                </a:solidFill>
                <a:latin typeface="微软雅黑" pitchFamily="34" charset="-122"/>
                <a:ea typeface="微软雅黑" pitchFamily="34" charset="-122"/>
              </a:rPr>
              <a:t>+</a:t>
            </a:r>
            <a:r>
              <a:rPr lang="zh-CN" altLang="en-US" sz="1600" b="1" smtClean="0">
                <a:solidFill>
                  <a:prstClr val="white"/>
                </a:solidFill>
                <a:latin typeface="微软雅黑" pitchFamily="34" charset="-122"/>
                <a:ea typeface="微软雅黑" pitchFamily="34" charset="-122"/>
              </a:rPr>
              <a:t>单据</a:t>
            </a:r>
            <a:r>
              <a:rPr lang="en-US" altLang="zh-CN" sz="1600" b="1" smtClean="0">
                <a:solidFill>
                  <a:prstClr val="white"/>
                </a:solidFill>
                <a:latin typeface="微软雅黑" pitchFamily="34" charset="-122"/>
                <a:ea typeface="微软雅黑" pitchFamily="34" charset="-122"/>
              </a:rPr>
              <a:t>77</a:t>
            </a:r>
            <a:r>
              <a:rPr lang="zh-CN" altLang="en-US" sz="1600" b="1" smtClean="0">
                <a:solidFill>
                  <a:prstClr val="white"/>
                </a:solidFill>
                <a:latin typeface="微软雅黑" pitchFamily="34" charset="-122"/>
                <a:ea typeface="微软雅黑" pitchFamily="34" charset="-122"/>
              </a:rPr>
              <a:t>张</a:t>
            </a:r>
            <a:r>
              <a:rPr lang="en-US" altLang="zh-CN" sz="1600" b="1" smtClean="0">
                <a:solidFill>
                  <a:prstClr val="white"/>
                </a:solidFill>
                <a:latin typeface="微软雅黑" pitchFamily="34" charset="-122"/>
                <a:ea typeface="微软雅黑" pitchFamily="34" charset="-122"/>
              </a:rPr>
              <a:t>+</a:t>
            </a:r>
            <a:r>
              <a:rPr lang="zh-CN" altLang="en-US" sz="1600" b="1" smtClean="0">
                <a:solidFill>
                  <a:prstClr val="white"/>
                </a:solidFill>
                <a:latin typeface="微软雅黑" pitchFamily="34" charset="-122"/>
                <a:ea typeface="微软雅黑" pitchFamily="34" charset="-122"/>
              </a:rPr>
              <a:t>报表</a:t>
            </a:r>
            <a:r>
              <a:rPr lang="en-US" altLang="zh-CN" sz="1600" b="1" smtClean="0">
                <a:solidFill>
                  <a:prstClr val="white"/>
                </a:solidFill>
                <a:latin typeface="微软雅黑" pitchFamily="34" charset="-122"/>
                <a:ea typeface="微软雅黑" pitchFamily="34" charset="-122"/>
              </a:rPr>
              <a:t>30</a:t>
            </a:r>
            <a:r>
              <a:rPr lang="zh-CN" altLang="en-US" sz="1600" b="1" smtClean="0">
                <a:solidFill>
                  <a:prstClr val="white"/>
                </a:solidFill>
                <a:latin typeface="微软雅黑" pitchFamily="34" charset="-122"/>
                <a:ea typeface="微软雅黑" pitchFamily="34" charset="-122"/>
              </a:rPr>
              <a:t>张；</a:t>
            </a:r>
            <a:endParaRPr lang="zh-CN" altLang="en-US" sz="1600" b="1" dirty="0">
              <a:solidFill>
                <a:prstClr val="white"/>
              </a:solidFill>
              <a:latin typeface="微软雅黑" pitchFamily="34" charset="-122"/>
              <a:ea typeface="微软雅黑" pitchFamily="34" charset="-122"/>
            </a:endParaRPr>
          </a:p>
        </p:txBody>
      </p:sp>
      <p:sp>
        <p:nvSpPr>
          <p:cNvPr id="10" name="椭圆 9"/>
          <p:cNvSpPr/>
          <p:nvPr/>
        </p:nvSpPr>
        <p:spPr>
          <a:xfrm>
            <a:off x="5940152" y="769630"/>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prstClr val="white"/>
                </a:solidFill>
                <a:latin typeface="微软雅黑" pitchFamily="34" charset="-122"/>
                <a:ea typeface="微软雅黑" pitchFamily="34" charset="-122"/>
              </a:rPr>
              <a:t>开发</a:t>
            </a:r>
            <a:endParaRPr lang="en-US" altLang="zh-CN" sz="2000" b="1" smtClean="0">
              <a:solidFill>
                <a:prstClr val="white"/>
              </a:solidFill>
              <a:latin typeface="微软雅黑" pitchFamily="34" charset="-122"/>
              <a:ea typeface="微软雅黑" pitchFamily="34" charset="-122"/>
            </a:endParaRPr>
          </a:p>
          <a:p>
            <a:pPr algn="ctr"/>
            <a:r>
              <a:rPr lang="en-US" altLang="zh-CN" sz="3200" b="1" smtClean="0">
                <a:solidFill>
                  <a:prstClr val="white"/>
                </a:solidFill>
                <a:latin typeface="微软雅黑" pitchFamily="34" charset="-122"/>
                <a:ea typeface="微软雅黑" pitchFamily="34" charset="-122"/>
              </a:rPr>
              <a:t>4</a:t>
            </a:r>
            <a:endParaRPr lang="zh-CN" altLang="en-US" sz="3200" b="1">
              <a:solidFill>
                <a:prstClr val="white"/>
              </a:solidFill>
              <a:latin typeface="微软雅黑" pitchFamily="34" charset="-122"/>
              <a:ea typeface="微软雅黑" pitchFamily="34" charset="-122"/>
            </a:endParaRPr>
          </a:p>
        </p:txBody>
      </p:sp>
      <p:sp>
        <p:nvSpPr>
          <p:cNvPr id="11" name="椭圆 10"/>
          <p:cNvSpPr/>
          <p:nvPr/>
        </p:nvSpPr>
        <p:spPr>
          <a:xfrm>
            <a:off x="6938343" y="2065774"/>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3</a:t>
            </a:r>
            <a:endParaRPr lang="en-US" altLang="zh-CN" sz="3200" b="1" smtClean="0">
              <a:solidFill>
                <a:prstClr val="white"/>
              </a:solidFill>
              <a:latin typeface="微软雅黑" pitchFamily="34" charset="-122"/>
              <a:ea typeface="微软雅黑" pitchFamily="34" charset="-122"/>
            </a:endParaRPr>
          </a:p>
          <a:p>
            <a:pPr algn="ctr"/>
            <a:r>
              <a:rPr lang="zh-CN" altLang="en-US" b="1">
                <a:solidFill>
                  <a:prstClr val="white"/>
                </a:solidFill>
                <a:latin typeface="微软雅黑" pitchFamily="34" charset="-122"/>
                <a:ea typeface="微软雅黑" pitchFamily="34" charset="-122"/>
              </a:rPr>
              <a:t>月</a:t>
            </a:r>
            <a:endParaRPr lang="zh-CN" altLang="en-US" sz="2000" b="1">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155655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26"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80">
                                          <p:stCondLst>
                                            <p:cond delay="0"/>
                                          </p:stCondLst>
                                        </p:cTn>
                                        <p:tgtEl>
                                          <p:spTgt spid="10"/>
                                        </p:tgtEl>
                                      </p:cBhvr>
                                    </p:animEffect>
                                    <p:anim calcmode="lin" valueType="num">
                                      <p:cBhvr>
                                        <p:cTn id="4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8" dur="26">
                                          <p:stCondLst>
                                            <p:cond delay="650"/>
                                          </p:stCondLst>
                                        </p:cTn>
                                        <p:tgtEl>
                                          <p:spTgt spid="10"/>
                                        </p:tgtEl>
                                      </p:cBhvr>
                                      <p:to x="100000" y="60000"/>
                                    </p:animScale>
                                    <p:animScale>
                                      <p:cBhvr>
                                        <p:cTn id="49" dur="166" decel="50000">
                                          <p:stCondLst>
                                            <p:cond delay="676"/>
                                          </p:stCondLst>
                                        </p:cTn>
                                        <p:tgtEl>
                                          <p:spTgt spid="10"/>
                                        </p:tgtEl>
                                      </p:cBhvr>
                                      <p:to x="100000" y="100000"/>
                                    </p:animScale>
                                    <p:animScale>
                                      <p:cBhvr>
                                        <p:cTn id="50" dur="26">
                                          <p:stCondLst>
                                            <p:cond delay="1312"/>
                                          </p:stCondLst>
                                        </p:cTn>
                                        <p:tgtEl>
                                          <p:spTgt spid="10"/>
                                        </p:tgtEl>
                                      </p:cBhvr>
                                      <p:to x="100000" y="80000"/>
                                    </p:animScale>
                                    <p:animScale>
                                      <p:cBhvr>
                                        <p:cTn id="51" dur="166" decel="50000">
                                          <p:stCondLst>
                                            <p:cond delay="1338"/>
                                          </p:stCondLst>
                                        </p:cTn>
                                        <p:tgtEl>
                                          <p:spTgt spid="10"/>
                                        </p:tgtEl>
                                      </p:cBhvr>
                                      <p:to x="100000" y="100000"/>
                                    </p:animScale>
                                    <p:animScale>
                                      <p:cBhvr>
                                        <p:cTn id="52" dur="26">
                                          <p:stCondLst>
                                            <p:cond delay="1642"/>
                                          </p:stCondLst>
                                        </p:cTn>
                                        <p:tgtEl>
                                          <p:spTgt spid="10"/>
                                        </p:tgtEl>
                                      </p:cBhvr>
                                      <p:to x="100000" y="90000"/>
                                    </p:animScale>
                                    <p:animScale>
                                      <p:cBhvr>
                                        <p:cTn id="53" dur="166" decel="50000">
                                          <p:stCondLst>
                                            <p:cond delay="1668"/>
                                          </p:stCondLst>
                                        </p:cTn>
                                        <p:tgtEl>
                                          <p:spTgt spid="10"/>
                                        </p:tgtEl>
                                      </p:cBhvr>
                                      <p:to x="100000" y="100000"/>
                                    </p:animScale>
                                    <p:animScale>
                                      <p:cBhvr>
                                        <p:cTn id="54" dur="26">
                                          <p:stCondLst>
                                            <p:cond delay="1808"/>
                                          </p:stCondLst>
                                        </p:cTn>
                                        <p:tgtEl>
                                          <p:spTgt spid="10"/>
                                        </p:tgtEl>
                                      </p:cBhvr>
                                      <p:to x="100000" y="95000"/>
                                    </p:animScale>
                                    <p:animScale>
                                      <p:cBhvr>
                                        <p:cTn id="55" dur="166" decel="50000">
                                          <p:stCondLst>
                                            <p:cond delay="1834"/>
                                          </p:stCondLst>
                                        </p:cTn>
                                        <p:tgtEl>
                                          <p:spTgt spid="10"/>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平台架构特性</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 IDE</a:t>
            </a:r>
            <a:r>
              <a:rPr lang="zh-CN" altLang="en-US" sz="2400" b="1" dirty="0">
                <a:solidFill>
                  <a:schemeClr val="tx1"/>
                </a:solidFill>
                <a:latin typeface="微软雅黑" pitchFamily="34" charset="-122"/>
                <a:ea typeface="微软雅黑" pitchFamily="34" charset="-122"/>
              </a:rPr>
              <a:t>功能亮点</a:t>
            </a:r>
            <a:endParaRPr lang="en-US" altLang="zh-CN" sz="2400" b="1" dirty="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en-US" altLang="zh-CN" sz="2400" b="1" dirty="0">
                <a:solidFill>
                  <a:schemeClr val="tx1"/>
                </a:solidFill>
                <a:latin typeface="微软雅黑" pitchFamily="34" charset="-122"/>
                <a:ea typeface="微软雅黑" pitchFamily="34" charset="-122"/>
              </a:rPr>
              <a:t>BOS</a:t>
            </a:r>
            <a:r>
              <a:rPr lang="zh-CN" altLang="en-US" sz="2400" b="1" dirty="0">
                <a:solidFill>
                  <a:schemeClr val="tx1"/>
                </a:solidFill>
                <a:latin typeface="微软雅黑" pitchFamily="34" charset="-122"/>
                <a:ea typeface="微软雅黑" pitchFamily="34" charset="-122"/>
              </a:rPr>
              <a:t> </a:t>
            </a:r>
            <a:r>
              <a:rPr lang="en-US" altLang="zh-CN" sz="2400" b="1" dirty="0" smtClean="0">
                <a:solidFill>
                  <a:schemeClr val="tx1"/>
                </a:solidFill>
                <a:latin typeface="微软雅黑" pitchFamily="34" charset="-122"/>
                <a:ea typeface="微软雅黑" pitchFamily="34" charset="-122"/>
              </a:rPr>
              <a:t>IDE</a:t>
            </a:r>
            <a:r>
              <a:rPr lang="zh-CN" altLang="en-US" sz="2400" b="1" dirty="0" smtClean="0">
                <a:solidFill>
                  <a:schemeClr val="tx1"/>
                </a:solidFill>
                <a:latin typeface="微软雅黑" pitchFamily="34" charset="-122"/>
                <a:ea typeface="微软雅黑" pitchFamily="34" charset="-122"/>
              </a:rPr>
              <a:t>客户案例</a:t>
            </a:r>
            <a:endParaRPr lang="en-US" altLang="zh-CN" sz="2400" b="1" dirty="0">
              <a:solidFill>
                <a:schemeClr val="tx1"/>
              </a:solidFill>
              <a:latin typeface="微软雅黑" pitchFamily="34" charset="-122"/>
              <a:ea typeface="微软雅黑" pitchFamily="34" charset="-122"/>
            </a:endParaRPr>
          </a:p>
          <a:p>
            <a:pPr>
              <a:lnSpc>
                <a:spcPct val="150000"/>
              </a:lnSpc>
              <a:buClr>
                <a:srgbClr val="E1B40C"/>
              </a:buClr>
              <a:defRPr/>
            </a:pPr>
            <a:r>
              <a:rPr lang="en-US" altLang="zh-CN" sz="2400" b="1" dirty="0">
                <a:solidFill>
                  <a:srgbClr val="FF0000"/>
                </a:solidFill>
                <a:latin typeface="微软雅黑" pitchFamily="34" charset="-122"/>
                <a:ea typeface="微软雅黑" pitchFamily="34" charset="-122"/>
              </a:rPr>
              <a:t>BOS IDE</a:t>
            </a:r>
            <a:r>
              <a:rPr lang="zh-CN" altLang="en-US" sz="2400" b="1" dirty="0">
                <a:solidFill>
                  <a:srgbClr val="FF0000"/>
                </a:solidFill>
                <a:latin typeface="微软雅黑" pitchFamily="34" charset="-122"/>
                <a:ea typeface="微软雅黑" pitchFamily="34" charset="-122"/>
              </a:rPr>
              <a:t>功能亮点</a:t>
            </a:r>
            <a:endParaRPr lang="en-US" altLang="zh-CN" sz="2400" b="1" dirty="0">
              <a:solidFill>
                <a:srgbClr val="FF0000"/>
              </a:solidFill>
              <a:latin typeface="微软雅黑" pitchFamily="34" charset="-122"/>
              <a:ea typeface="微软雅黑" pitchFamily="34" charset="-122"/>
            </a:endParaRPr>
          </a:p>
          <a:p>
            <a:pPr eaLnBrk="1" hangingPunct="1">
              <a:lnSpc>
                <a:spcPct val="150000"/>
              </a:lnSpc>
              <a:buClr>
                <a:srgbClr val="E1B40C"/>
              </a:buClr>
              <a:defRPr/>
            </a:pPr>
            <a:endParaRPr lang="en-US" altLang="zh-CN" sz="2400" b="1" dirty="0">
              <a:solidFill>
                <a:srgbClr val="FF0000"/>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542011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a:xfrm>
            <a:off x="214283" y="71420"/>
            <a:ext cx="5500726" cy="520095"/>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ctr" anchorCtr="0" compatLnSpc="1">
            <a:prstTxWarp prst="textNoShape">
              <a:avLst/>
            </a:prstTxWarp>
            <a:noAutofit/>
          </a:bodyPr>
          <a:lstStyle/>
          <a:p>
            <a:pPr defTabSz="457200">
              <a:defRPr/>
            </a:pPr>
            <a:r>
              <a:rPr lang="zh-CN" altLang="en-US" sz="2400" smtClean="0">
                <a:solidFill>
                  <a:schemeClr val="tx1"/>
                </a:solidFill>
              </a:rPr>
              <a:t>企业如今面临的困难</a:t>
            </a:r>
            <a:endParaRPr lang="zh-CN" altLang="en-US" sz="2400" dirty="0">
              <a:solidFill>
                <a:schemeClr val="tx1"/>
              </a:solidFill>
            </a:endParaRPr>
          </a:p>
        </p:txBody>
      </p:sp>
      <p:cxnSp>
        <p:nvCxnSpPr>
          <p:cNvPr id="6" name="直接连接符 5"/>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
        <p:nvSpPr>
          <p:cNvPr id="10" name="TextBox 7"/>
          <p:cNvSpPr txBox="1">
            <a:spLocks noChangeArrowheads="1"/>
          </p:cNvSpPr>
          <p:nvPr/>
        </p:nvSpPr>
        <p:spPr bwMode="auto">
          <a:xfrm>
            <a:off x="1043608" y="4011910"/>
            <a:ext cx="10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800" smtClean="0">
                <a:latin typeface="微软雅黑" pitchFamily="34" charset="-122"/>
                <a:ea typeface="微软雅黑" pitchFamily="34" charset="-122"/>
              </a:rPr>
              <a:t>集团</a:t>
            </a:r>
            <a:r>
              <a:rPr lang="en-US" altLang="zh-CN" sz="1800">
                <a:latin typeface="微软雅黑" pitchFamily="34" charset="-122"/>
                <a:ea typeface="微软雅黑" pitchFamily="34" charset="-122"/>
              </a:rPr>
              <a:t>CIO</a:t>
            </a:r>
            <a:endParaRPr lang="zh-CN" altLang="en-US" sz="1800">
              <a:latin typeface="微软雅黑" pitchFamily="34" charset="-122"/>
              <a:ea typeface="微软雅黑" pitchFamily="34" charset="-122"/>
            </a:endParaRPr>
          </a:p>
        </p:txBody>
      </p:sp>
      <p:sp>
        <p:nvSpPr>
          <p:cNvPr id="12" name="AutoShape 403"/>
          <p:cNvSpPr>
            <a:spLocks noChangeArrowheads="1"/>
          </p:cNvSpPr>
          <p:nvPr/>
        </p:nvSpPr>
        <p:spPr bwMode="auto">
          <a:xfrm>
            <a:off x="3275856" y="987574"/>
            <a:ext cx="5472607" cy="3816424"/>
          </a:xfrm>
          <a:prstGeom prst="roundRect">
            <a:avLst>
              <a:gd name="adj" fmla="val 4523"/>
            </a:avLst>
          </a:prstGeom>
          <a:gradFill rotWithShape="1">
            <a:gsLst>
              <a:gs pos="0">
                <a:srgbClr val="FFFFFF"/>
              </a:gs>
              <a:gs pos="100000">
                <a:srgbClr val="D8D8D8"/>
              </a:gs>
            </a:gsLst>
            <a:lin ang="5400000" scaled="1"/>
          </a:gradFill>
          <a:ln w="6350" algn="ctr">
            <a:noFill/>
            <a:round/>
            <a:headEnd/>
            <a:tailEnd/>
          </a:ln>
          <a:effectLst>
            <a:prstShdw prst="shdw17" dist="17961" dir="13500000">
              <a:srgbClr val="999999"/>
            </a:prstShdw>
          </a:effectLst>
        </p:spPr>
        <p:txBody>
          <a:bodyPr wrap="square" lIns="36000" rIns="36000" anchor="ctr">
            <a:noAutofit/>
          </a:bodyPr>
          <a:lstStyle/>
          <a:p>
            <a:pPr marL="377825" indent="-285750">
              <a:lnSpc>
                <a:spcPct val="150000"/>
              </a:lnSpc>
              <a:buClr>
                <a:srgbClr val="E1B40C"/>
              </a:buClr>
              <a:buFont typeface="Wingdings" pitchFamily="2" charset="2"/>
              <a:buChar char="ü"/>
            </a:pPr>
            <a:r>
              <a:rPr lang="zh-CN" altLang="en-US" sz="1400" b="1">
                <a:solidFill>
                  <a:schemeClr val="tx1">
                    <a:lumMod val="95000"/>
                    <a:lumOff val="5000"/>
                  </a:schemeClr>
                </a:solidFill>
                <a:latin typeface="微软雅黑" pitchFamily="34" charset="-122"/>
                <a:ea typeface="微软雅黑" pitchFamily="34" charset="-122"/>
              </a:rPr>
              <a:t>标准</a:t>
            </a:r>
            <a:r>
              <a:rPr lang="en-US" altLang="zh-CN" sz="1400" b="1">
                <a:solidFill>
                  <a:schemeClr val="tx1">
                    <a:lumMod val="95000"/>
                    <a:lumOff val="5000"/>
                  </a:schemeClr>
                </a:solidFill>
                <a:latin typeface="微软雅黑" pitchFamily="34" charset="-122"/>
                <a:ea typeface="微软雅黑" pitchFamily="34" charset="-122"/>
              </a:rPr>
              <a:t>ERP</a:t>
            </a:r>
            <a:r>
              <a:rPr lang="zh-CN" altLang="en-US" sz="1400" b="1">
                <a:solidFill>
                  <a:schemeClr val="tx1">
                    <a:lumMod val="95000"/>
                    <a:lumOff val="5000"/>
                  </a:schemeClr>
                </a:solidFill>
                <a:latin typeface="微软雅黑" pitchFamily="34" charset="-122"/>
                <a:ea typeface="微软雅黑" pitchFamily="34" charset="-122"/>
              </a:rPr>
              <a:t>产品功能与企业实际需求存在差异，难以</a:t>
            </a:r>
            <a:r>
              <a:rPr lang="en-US" altLang="zh-CN" sz="1400" b="1">
                <a:solidFill>
                  <a:schemeClr val="tx1">
                    <a:lumMod val="95000"/>
                    <a:lumOff val="5000"/>
                  </a:schemeClr>
                </a:solidFill>
                <a:latin typeface="微软雅黑" pitchFamily="34" charset="-122"/>
                <a:ea typeface="微软雅黑" pitchFamily="34" charset="-122"/>
              </a:rPr>
              <a:t>100%</a:t>
            </a:r>
            <a:r>
              <a:rPr lang="zh-CN" altLang="en-US" sz="1400" b="1" smtClean="0">
                <a:solidFill>
                  <a:schemeClr val="tx1">
                    <a:lumMod val="95000"/>
                    <a:lumOff val="5000"/>
                  </a:schemeClr>
                </a:solidFill>
                <a:latin typeface="微软雅黑" pitchFamily="34" charset="-122"/>
                <a:ea typeface="微软雅黑" pitchFamily="34" charset="-122"/>
              </a:rPr>
              <a:t>满足</a:t>
            </a: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endParaRPr lang="en-US" altLang="zh-CN" sz="1400" b="1">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r>
              <a:rPr lang="zh-CN" altLang="en-US" sz="1400" b="1">
                <a:solidFill>
                  <a:schemeClr val="tx1">
                    <a:lumMod val="95000"/>
                    <a:lumOff val="5000"/>
                  </a:schemeClr>
                </a:solidFill>
                <a:latin typeface="微软雅黑" pitchFamily="34" charset="-122"/>
                <a:ea typeface="微软雅黑" pitchFamily="34" charset="-122"/>
              </a:rPr>
              <a:t>企业发展迅速，</a:t>
            </a:r>
            <a:r>
              <a:rPr lang="en-US" altLang="zh-CN" sz="1400" b="1">
                <a:solidFill>
                  <a:schemeClr val="tx1">
                    <a:lumMod val="95000"/>
                    <a:lumOff val="5000"/>
                  </a:schemeClr>
                </a:solidFill>
                <a:latin typeface="微软雅黑" pitchFamily="34" charset="-122"/>
                <a:ea typeface="微软雅黑" pitchFamily="34" charset="-122"/>
              </a:rPr>
              <a:t>ERP</a:t>
            </a:r>
            <a:r>
              <a:rPr lang="zh-CN" altLang="en-US" sz="1400" b="1">
                <a:solidFill>
                  <a:schemeClr val="tx1">
                    <a:lumMod val="95000"/>
                    <a:lumOff val="5000"/>
                  </a:schemeClr>
                </a:solidFill>
                <a:latin typeface="微软雅黑" pitchFamily="34" charset="-122"/>
                <a:ea typeface="微软雅黑" pitchFamily="34" charset="-122"/>
              </a:rPr>
              <a:t>系统也要随需应变</a:t>
            </a:r>
            <a:r>
              <a:rPr lang="zh-CN" altLang="en-US" sz="1400" b="1" smtClean="0">
                <a:solidFill>
                  <a:schemeClr val="tx1">
                    <a:lumMod val="95000"/>
                    <a:lumOff val="5000"/>
                  </a:schemeClr>
                </a:solidFill>
                <a:latin typeface="微软雅黑" pitchFamily="34" charset="-122"/>
                <a:ea typeface="微软雅黑" pitchFamily="34" charset="-122"/>
              </a:rPr>
              <a:t>调整流程</a:t>
            </a:r>
            <a:r>
              <a:rPr lang="zh-CN" altLang="en-US" sz="1400" b="1">
                <a:solidFill>
                  <a:schemeClr val="tx1">
                    <a:lumMod val="95000"/>
                    <a:lumOff val="5000"/>
                  </a:schemeClr>
                </a:solidFill>
                <a:latin typeface="微软雅黑" pitchFamily="34" charset="-122"/>
                <a:ea typeface="微软雅黑" pitchFamily="34" charset="-122"/>
              </a:rPr>
              <a:t>及</a:t>
            </a:r>
            <a:r>
              <a:rPr lang="zh-CN" altLang="en-US" sz="1400" b="1" smtClean="0">
                <a:solidFill>
                  <a:schemeClr val="tx1">
                    <a:lumMod val="95000"/>
                    <a:lumOff val="5000"/>
                  </a:schemeClr>
                </a:solidFill>
                <a:latin typeface="微软雅黑" pitchFamily="34" charset="-122"/>
                <a:ea typeface="微软雅黑" pitchFamily="34" charset="-122"/>
              </a:rPr>
              <a:t>规则</a:t>
            </a: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r>
              <a:rPr lang="zh-CN" altLang="en-US" sz="1400" b="1">
                <a:solidFill>
                  <a:schemeClr val="tx1">
                    <a:lumMod val="95000"/>
                    <a:lumOff val="5000"/>
                  </a:schemeClr>
                </a:solidFill>
                <a:latin typeface="微软雅黑" pitchFamily="34" charset="-122"/>
                <a:ea typeface="微软雅黑" pitchFamily="34" charset="-122"/>
              </a:rPr>
              <a:t>系统做过个性化开发后不敢、不能</a:t>
            </a:r>
            <a:r>
              <a:rPr lang="zh-CN" altLang="en-US" sz="1400" b="1" smtClean="0">
                <a:solidFill>
                  <a:schemeClr val="tx1">
                    <a:lumMod val="95000"/>
                    <a:lumOff val="5000"/>
                  </a:schemeClr>
                </a:solidFill>
                <a:latin typeface="微软雅黑" pitchFamily="34" charset="-122"/>
                <a:ea typeface="微软雅黑" pitchFamily="34" charset="-122"/>
              </a:rPr>
              <a:t>升级</a:t>
            </a: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r>
              <a:rPr lang="zh-CN" altLang="en-US" sz="1400" b="1">
                <a:solidFill>
                  <a:schemeClr val="tx1">
                    <a:lumMod val="95000"/>
                    <a:lumOff val="5000"/>
                  </a:schemeClr>
                </a:solidFill>
                <a:latin typeface="微软雅黑" pitchFamily="34" charset="-122"/>
                <a:ea typeface="微软雅黑" pitchFamily="34" charset="-122"/>
              </a:rPr>
              <a:t>企业中众多信息化系统间需要做数据接口进行</a:t>
            </a:r>
            <a:r>
              <a:rPr lang="zh-CN" altLang="en-US" sz="1400" b="1" smtClean="0">
                <a:solidFill>
                  <a:schemeClr val="tx1">
                    <a:lumMod val="95000"/>
                    <a:lumOff val="5000"/>
                  </a:schemeClr>
                </a:solidFill>
                <a:latin typeface="微软雅黑" pitchFamily="34" charset="-122"/>
                <a:ea typeface="微软雅黑" pitchFamily="34" charset="-122"/>
              </a:rPr>
              <a:t>集成</a:t>
            </a:r>
            <a:endParaRPr lang="en-US" altLang="zh-CN" sz="1400" b="1" smtClean="0">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endParaRPr lang="en-US" altLang="zh-CN" sz="1400" b="1">
              <a:solidFill>
                <a:schemeClr val="tx1">
                  <a:lumMod val="95000"/>
                  <a:lumOff val="5000"/>
                </a:schemeClr>
              </a:solidFill>
              <a:latin typeface="微软雅黑" pitchFamily="34" charset="-122"/>
              <a:ea typeface="微软雅黑" pitchFamily="34" charset="-122"/>
            </a:endParaRPr>
          </a:p>
          <a:p>
            <a:pPr marL="377825" indent="-285750">
              <a:lnSpc>
                <a:spcPct val="150000"/>
              </a:lnSpc>
              <a:buClr>
                <a:srgbClr val="E1B40C"/>
              </a:buClr>
              <a:buFont typeface="Wingdings" pitchFamily="2" charset="2"/>
              <a:buChar char="ü"/>
            </a:pPr>
            <a:r>
              <a:rPr lang="zh-CN" altLang="en-US" sz="1400" b="1">
                <a:solidFill>
                  <a:schemeClr val="tx1">
                    <a:lumMod val="95000"/>
                    <a:lumOff val="5000"/>
                  </a:schemeClr>
                </a:solidFill>
                <a:latin typeface="微软雅黑" pitchFamily="34" charset="-122"/>
                <a:ea typeface="微软雅黑" pitchFamily="34" charset="-122"/>
              </a:rPr>
              <a:t>浏览器、客户端、移动终端混合</a:t>
            </a:r>
            <a:r>
              <a:rPr lang="zh-CN" altLang="en-US" sz="1400" b="1" smtClean="0">
                <a:solidFill>
                  <a:schemeClr val="tx1">
                    <a:lumMod val="95000"/>
                    <a:lumOff val="5000"/>
                  </a:schemeClr>
                </a:solidFill>
                <a:latin typeface="微软雅黑" pitchFamily="34" charset="-122"/>
                <a:ea typeface="微软雅黑" pitchFamily="34" charset="-122"/>
              </a:rPr>
              <a:t>应用</a:t>
            </a:r>
            <a:endParaRPr lang="en-US" altLang="zh-CN" sz="1400" b="1">
              <a:solidFill>
                <a:schemeClr val="tx1">
                  <a:lumMod val="95000"/>
                  <a:lumOff val="5000"/>
                </a:schemeClr>
              </a:solidFill>
              <a:latin typeface="微软雅黑" pitchFamily="34" charset="-122"/>
              <a:ea typeface="微软雅黑" pitchFamily="34" charset="-122"/>
            </a:endParaRPr>
          </a:p>
          <a:p>
            <a:pPr marL="92075">
              <a:lnSpc>
                <a:spcPct val="110000"/>
              </a:lnSpc>
              <a:buClr>
                <a:srgbClr val="E1B40C"/>
              </a:buClr>
            </a:pPr>
            <a:endParaRPr lang="en-US" altLang="zh-CN" sz="1400">
              <a:solidFill>
                <a:schemeClr val="tx1">
                  <a:lumMod val="95000"/>
                  <a:lumOff val="5000"/>
                </a:schemeClr>
              </a:solidFill>
              <a:latin typeface="微软雅黑" pitchFamily="34" charset="-122"/>
              <a:ea typeface="微软雅黑" pitchFamily="34" charset="-122"/>
            </a:endParaRPr>
          </a:p>
        </p:txBody>
      </p:sp>
      <p:sp>
        <p:nvSpPr>
          <p:cNvPr id="13" name="AutoShape 404"/>
          <p:cNvSpPr>
            <a:spLocks noChangeArrowheads="1"/>
          </p:cNvSpPr>
          <p:nvPr/>
        </p:nvSpPr>
        <p:spPr bwMode="auto">
          <a:xfrm>
            <a:off x="3203848" y="771550"/>
            <a:ext cx="5688632" cy="353616"/>
          </a:xfrm>
          <a:prstGeom prst="roundRect">
            <a:avLst>
              <a:gd name="adj" fmla="val 9917"/>
            </a:avLst>
          </a:prstGeom>
          <a:solidFill>
            <a:srgbClr val="54C0E6"/>
          </a:solidFill>
          <a:ln w="12700" cmpd="sng">
            <a:solidFill>
              <a:srgbClr val="54C0E6"/>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108000" tIns="0" rIns="0" bIns="0" anchor="ctr"/>
          <a:lstStyle/>
          <a:p>
            <a:pPr algn="ctr" defTabSz="914099">
              <a:defRPr/>
            </a:pPr>
            <a:r>
              <a:rPr lang="zh-CN" altLang="en-US" sz="1600" b="1" smtClean="0">
                <a:solidFill>
                  <a:srgbClr val="FFFFFF"/>
                </a:solidFill>
                <a:latin typeface="Segoe UI Semibold" pitchFamily="34" charset="0"/>
              </a:rPr>
              <a:t>企业信息化建设面临的难题</a:t>
            </a:r>
            <a:endParaRPr lang="zh-CN" altLang="en-US" sz="1600" b="1" dirty="0">
              <a:solidFill>
                <a:srgbClr val="FFFFFF"/>
              </a:solidFill>
              <a:latin typeface="Segoe UI Semibold"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04" y="1119461"/>
            <a:ext cx="2111928" cy="28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0605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a:t>K/3Cloud V6.2 BOS</a:t>
            </a:r>
            <a:r>
              <a:rPr lang="zh-CN" altLang="en-US" sz="2400" smtClean="0"/>
              <a:t>平台新增功能</a:t>
            </a:r>
            <a:endParaRPr lang="zh-CN" altLang="en-US" sz="2400"/>
          </a:p>
        </p:txBody>
      </p:sp>
      <p:grpSp>
        <p:nvGrpSpPr>
          <p:cNvPr id="2" name="组合 1"/>
          <p:cNvGrpSpPr/>
          <p:nvPr/>
        </p:nvGrpSpPr>
        <p:grpSpPr>
          <a:xfrm>
            <a:off x="985547" y="915566"/>
            <a:ext cx="3874485" cy="1663071"/>
            <a:chOff x="985547" y="915566"/>
            <a:chExt cx="3874485" cy="1663071"/>
          </a:xfrm>
        </p:grpSpPr>
        <p:sp>
          <p:nvSpPr>
            <p:cNvPr id="30" name="Rectangle 96"/>
            <p:cNvSpPr/>
            <p:nvPr/>
          </p:nvSpPr>
          <p:spPr>
            <a:xfrm>
              <a:off x="1679884" y="1278283"/>
              <a:ext cx="3180148" cy="1300354"/>
            </a:xfrm>
            <a:prstGeom prst="rect">
              <a:avLst/>
            </a:prstGeom>
            <a:noFill/>
          </p:spPr>
          <p:txBody>
            <a:bodyPr wrap="square" lIns="68573" tIns="34289" rIns="68573" bIns="34289">
              <a:spAutoFit/>
            </a:bodyPr>
            <a:lstStyle/>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文件服务器与金蝶云盘对接</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业务单据数据模版应用</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en-US" altLang="zh-CN" sz="1600" dirty="0" err="1">
                  <a:solidFill>
                    <a:schemeClr val="accent2">
                      <a:lumMod val="60000"/>
                      <a:lumOff val="40000"/>
                    </a:schemeClr>
                  </a:solidFill>
                  <a:latin typeface="微软雅黑" pitchFamily="34" charset="-122"/>
                  <a:ea typeface="微软雅黑" pitchFamily="34" charset="-122"/>
                  <a:cs typeface="Arial" panose="020B0604020202020204" pitchFamily="34" charset="0"/>
                </a:rPr>
                <a:t>WebAPI</a:t>
              </a: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提供测试平台、日志</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文件服务扩展框架</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Html5</a:t>
              </a: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领域模型设计框架</a:t>
              </a:r>
            </a:p>
          </p:txBody>
        </p:sp>
        <p:sp>
          <p:nvSpPr>
            <p:cNvPr id="31" name="矩形 30"/>
            <p:cNvSpPr/>
            <p:nvPr/>
          </p:nvSpPr>
          <p:spPr>
            <a:xfrm>
              <a:off x="1679879" y="915566"/>
              <a:ext cx="875867" cy="284691"/>
            </a:xfrm>
            <a:prstGeom prst="rect">
              <a:avLst/>
            </a:prstGeom>
          </p:spPr>
          <p:txBody>
            <a:bodyPr wrap="none" lIns="68573" tIns="34289" rIns="68573" bIns="34289">
              <a:spAutoFit/>
            </a:bodyPr>
            <a:lstStyle/>
            <a:p>
              <a:pPr defTabSz="685715" fontAlgn="auto">
                <a:spcBef>
                  <a:spcPts val="0"/>
                </a:spcBef>
                <a:spcAft>
                  <a:spcPts val="0"/>
                </a:spcAft>
              </a:pPr>
              <a:r>
                <a:rPr lang="en-US" altLang="zh-CN" sz="1400" b="1" dirty="0">
                  <a:solidFill>
                    <a:schemeClr val="accent1">
                      <a:lumMod val="75000"/>
                    </a:schemeClr>
                  </a:solidFill>
                  <a:latin typeface="微软雅黑" pitchFamily="34" charset="-122"/>
                  <a:ea typeface="微软雅黑" pitchFamily="34" charset="-122"/>
                </a:rPr>
                <a:t>BOS IDE</a:t>
              </a:r>
              <a:endParaRPr lang="zh-CN" altLang="en-US" sz="1400" b="1" dirty="0">
                <a:solidFill>
                  <a:schemeClr val="accent1">
                    <a:lumMod val="75000"/>
                  </a:schemeClr>
                </a:solidFill>
                <a:latin typeface="微软雅黑" pitchFamily="34" charset="-122"/>
                <a:ea typeface="微软雅黑" pitchFamily="34" charset="-122"/>
              </a:endParaRPr>
            </a:p>
          </p:txBody>
        </p:sp>
        <p:cxnSp>
          <p:nvCxnSpPr>
            <p:cNvPr id="32" name="直接连接符 31"/>
            <p:cNvCxnSpPr/>
            <p:nvPr/>
          </p:nvCxnSpPr>
          <p:spPr>
            <a:xfrm>
              <a:off x="1760629" y="1214333"/>
              <a:ext cx="49936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Freeform 5"/>
            <p:cNvSpPr>
              <a:spLocks noEditPoints="1"/>
            </p:cNvSpPr>
            <p:nvPr/>
          </p:nvSpPr>
          <p:spPr bwMode="auto">
            <a:xfrm>
              <a:off x="985547" y="928824"/>
              <a:ext cx="592034" cy="536638"/>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accent1">
                <a:lumMod val="75000"/>
              </a:schemeClr>
            </a:solidFill>
            <a:ln>
              <a:noFill/>
            </a:ln>
          </p:spPr>
          <p:txBody>
            <a:bodyPr vert="horz" wrap="square" lIns="91432" tIns="45716" rIns="91432" bIns="45716" numCol="1" anchor="t" anchorCtr="0" compatLnSpc="1">
              <a:prstTxWarp prst="textNoShape">
                <a:avLst/>
              </a:prstTxWarp>
            </a:bodyPr>
            <a:lstStyle/>
            <a:p>
              <a:endParaRPr lang="zh-CN" altLang="en-US" sz="1400">
                <a:solidFill>
                  <a:schemeClr val="bg1"/>
                </a:solidFill>
              </a:endParaRPr>
            </a:p>
          </p:txBody>
        </p:sp>
      </p:grpSp>
      <p:grpSp>
        <p:nvGrpSpPr>
          <p:cNvPr id="4" name="组合 3"/>
          <p:cNvGrpSpPr/>
          <p:nvPr/>
        </p:nvGrpSpPr>
        <p:grpSpPr>
          <a:xfrm>
            <a:off x="985547" y="2787774"/>
            <a:ext cx="4810589" cy="1423364"/>
            <a:chOff x="5004048" y="915566"/>
            <a:chExt cx="4810589" cy="1423364"/>
          </a:xfrm>
        </p:grpSpPr>
        <p:sp>
          <p:nvSpPr>
            <p:cNvPr id="45" name="Rectangle 96"/>
            <p:cNvSpPr/>
            <p:nvPr/>
          </p:nvSpPr>
          <p:spPr>
            <a:xfrm>
              <a:off x="5655933" y="1284797"/>
              <a:ext cx="4158704" cy="1054133"/>
            </a:xfrm>
            <a:prstGeom prst="rect">
              <a:avLst/>
            </a:prstGeom>
            <a:noFill/>
          </p:spPr>
          <p:txBody>
            <a:bodyPr wrap="square" lIns="68573" tIns="34289" rIns="68573" bIns="34289">
              <a:spAutoFit/>
            </a:bodyPr>
            <a:lstStyle/>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套打标准报表模版高级打印设置</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单据节纸打印支持按单据记录页码</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套打支持直接</a:t>
              </a:r>
              <a:r>
                <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SQL</a:t>
              </a: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账表表头字段为数据源</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a:p>
              <a:pPr marL="171434" indent="-171434" defTabSz="685715" fontAlgn="auto">
                <a:spcBef>
                  <a:spcPts val="0"/>
                </a:spcBef>
                <a:spcAft>
                  <a:spcPts val="0"/>
                </a:spcAft>
                <a:buFont typeface="Arial" pitchFamily="34" charset="0"/>
                <a:buChar char="•"/>
              </a:pPr>
              <a:r>
                <a:rPr lang="zh-CN" altLang="en-US" sz="1600" dirty="0">
                  <a:solidFill>
                    <a:schemeClr val="accent2">
                      <a:lumMod val="60000"/>
                      <a:lumOff val="40000"/>
                    </a:schemeClr>
                  </a:solidFill>
                  <a:latin typeface="微软雅黑" pitchFamily="34" charset="-122"/>
                  <a:ea typeface="微软雅黑" pitchFamily="34" charset="-122"/>
                  <a:cs typeface="Arial" panose="020B0604020202020204" pitchFamily="34" charset="0"/>
                </a:rPr>
                <a:t>套打数据源变量增加获取当前组织</a:t>
              </a:r>
              <a:endParaRPr lang="en-US" altLang="zh-CN" sz="1600" dirty="0">
                <a:solidFill>
                  <a:schemeClr val="accent2">
                    <a:lumMod val="60000"/>
                    <a:lumOff val="40000"/>
                  </a:schemeClr>
                </a:solidFill>
                <a:latin typeface="微软雅黑" pitchFamily="34" charset="-122"/>
                <a:ea typeface="微软雅黑" pitchFamily="34" charset="-122"/>
                <a:cs typeface="Arial" panose="020B0604020202020204" pitchFamily="34" charset="0"/>
              </a:endParaRPr>
            </a:p>
          </p:txBody>
        </p:sp>
        <p:sp>
          <p:nvSpPr>
            <p:cNvPr id="46" name="矩形 45"/>
            <p:cNvSpPr/>
            <p:nvPr/>
          </p:nvSpPr>
          <p:spPr>
            <a:xfrm>
              <a:off x="5655928" y="922084"/>
              <a:ext cx="497558" cy="284691"/>
            </a:xfrm>
            <a:prstGeom prst="rect">
              <a:avLst/>
            </a:prstGeom>
          </p:spPr>
          <p:txBody>
            <a:bodyPr wrap="none" lIns="68573" tIns="34289" rIns="68573" bIns="34289">
              <a:spAutoFit/>
            </a:bodyPr>
            <a:lstStyle/>
            <a:p>
              <a:pPr defTabSz="685715" fontAlgn="auto">
                <a:spcBef>
                  <a:spcPts val="0"/>
                </a:spcBef>
                <a:spcAft>
                  <a:spcPts val="0"/>
                </a:spcAft>
              </a:pPr>
              <a:r>
                <a:rPr lang="zh-CN" altLang="en-US" sz="1400" b="1">
                  <a:solidFill>
                    <a:schemeClr val="accent1">
                      <a:lumMod val="75000"/>
                    </a:schemeClr>
                  </a:solidFill>
                  <a:latin typeface="微软雅黑" pitchFamily="34" charset="-122"/>
                  <a:ea typeface="微软雅黑" pitchFamily="34" charset="-122"/>
                </a:rPr>
                <a:t>套打</a:t>
              </a:r>
              <a:endParaRPr lang="zh-CN" altLang="en-US" sz="1400" b="1" dirty="0">
                <a:solidFill>
                  <a:schemeClr val="accent1">
                    <a:lumMod val="75000"/>
                  </a:schemeClr>
                </a:solidFill>
                <a:latin typeface="微软雅黑" pitchFamily="34" charset="-122"/>
                <a:ea typeface="微软雅黑" pitchFamily="34" charset="-122"/>
              </a:endParaRPr>
            </a:p>
          </p:txBody>
        </p:sp>
        <p:cxnSp>
          <p:nvCxnSpPr>
            <p:cNvPr id="47" name="直接连接符 46"/>
            <p:cNvCxnSpPr/>
            <p:nvPr/>
          </p:nvCxnSpPr>
          <p:spPr>
            <a:xfrm>
              <a:off x="5736678" y="1220847"/>
              <a:ext cx="49936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Freeform 13"/>
            <p:cNvSpPr>
              <a:spLocks noEditPoints="1"/>
            </p:cNvSpPr>
            <p:nvPr/>
          </p:nvSpPr>
          <p:spPr bwMode="auto">
            <a:xfrm>
              <a:off x="5004048" y="915566"/>
              <a:ext cx="521568" cy="541265"/>
            </a:xfrm>
            <a:custGeom>
              <a:avLst/>
              <a:gdLst>
                <a:gd name="T0" fmla="*/ 220 w 727"/>
                <a:gd name="T1" fmla="*/ 257 h 730"/>
                <a:gd name="T2" fmla="*/ 208 w 727"/>
                <a:gd name="T3" fmla="*/ 252 h 730"/>
                <a:gd name="T4" fmla="*/ 208 w 727"/>
                <a:gd name="T5" fmla="*/ 226 h 730"/>
                <a:gd name="T6" fmla="*/ 426 w 727"/>
                <a:gd name="T7" fmla="*/ 8 h 730"/>
                <a:gd name="T8" fmla="*/ 451 w 727"/>
                <a:gd name="T9" fmla="*/ 8 h 730"/>
                <a:gd name="T10" fmla="*/ 631 w 727"/>
                <a:gd name="T11" fmla="*/ 188 h 730"/>
                <a:gd name="T12" fmla="*/ 636 w 727"/>
                <a:gd name="T13" fmla="*/ 200 h 730"/>
                <a:gd name="T14" fmla="*/ 631 w 727"/>
                <a:gd name="T15" fmla="*/ 213 h 730"/>
                <a:gd name="T16" fmla="*/ 592 w 727"/>
                <a:gd name="T17" fmla="*/ 252 h 730"/>
                <a:gd name="T18" fmla="*/ 567 w 727"/>
                <a:gd name="T19" fmla="*/ 252 h 730"/>
                <a:gd name="T20" fmla="*/ 567 w 727"/>
                <a:gd name="T21" fmla="*/ 226 h 730"/>
                <a:gd name="T22" fmla="*/ 592 w 727"/>
                <a:gd name="T23" fmla="*/ 200 h 730"/>
                <a:gd name="T24" fmla="*/ 438 w 727"/>
                <a:gd name="T25" fmla="*/ 47 h 730"/>
                <a:gd name="T26" fmla="*/ 233 w 727"/>
                <a:gd name="T27" fmla="*/ 252 h 730"/>
                <a:gd name="T28" fmla="*/ 220 w 727"/>
                <a:gd name="T29" fmla="*/ 257 h 730"/>
                <a:gd name="T30" fmla="*/ 145 w 727"/>
                <a:gd name="T31" fmla="*/ 257 h 730"/>
                <a:gd name="T32" fmla="*/ 136 w 727"/>
                <a:gd name="T33" fmla="*/ 255 h 730"/>
                <a:gd name="T34" fmla="*/ 129 w 727"/>
                <a:gd name="T35" fmla="*/ 230 h 730"/>
                <a:gd name="T36" fmla="*/ 256 w 727"/>
                <a:gd name="T37" fmla="*/ 11 h 730"/>
                <a:gd name="T38" fmla="*/ 281 w 727"/>
                <a:gd name="T39" fmla="*/ 5 h 730"/>
                <a:gd name="T40" fmla="*/ 387 w 727"/>
                <a:gd name="T41" fmla="*/ 66 h 730"/>
                <a:gd name="T42" fmla="*/ 394 w 727"/>
                <a:gd name="T43" fmla="*/ 90 h 730"/>
                <a:gd name="T44" fmla="*/ 369 w 727"/>
                <a:gd name="T45" fmla="*/ 97 h 730"/>
                <a:gd name="T46" fmla="*/ 278 w 727"/>
                <a:gd name="T47" fmla="*/ 45 h 730"/>
                <a:gd name="T48" fmla="*/ 160 w 727"/>
                <a:gd name="T49" fmla="*/ 248 h 730"/>
                <a:gd name="T50" fmla="*/ 145 w 727"/>
                <a:gd name="T51" fmla="*/ 257 h 730"/>
                <a:gd name="T52" fmla="*/ 636 w 727"/>
                <a:gd name="T53" fmla="*/ 730 h 730"/>
                <a:gd name="T54" fmla="*/ 91 w 727"/>
                <a:gd name="T55" fmla="*/ 730 h 730"/>
                <a:gd name="T56" fmla="*/ 0 w 727"/>
                <a:gd name="T57" fmla="*/ 639 h 730"/>
                <a:gd name="T58" fmla="*/ 0 w 727"/>
                <a:gd name="T59" fmla="*/ 312 h 730"/>
                <a:gd name="T60" fmla="*/ 91 w 727"/>
                <a:gd name="T61" fmla="*/ 221 h 730"/>
                <a:gd name="T62" fmla="*/ 636 w 727"/>
                <a:gd name="T63" fmla="*/ 221 h 730"/>
                <a:gd name="T64" fmla="*/ 727 w 727"/>
                <a:gd name="T65" fmla="*/ 312 h 730"/>
                <a:gd name="T66" fmla="*/ 727 w 727"/>
                <a:gd name="T67" fmla="*/ 639 h 730"/>
                <a:gd name="T68" fmla="*/ 636 w 727"/>
                <a:gd name="T69" fmla="*/ 730 h 730"/>
                <a:gd name="T70" fmla="*/ 91 w 727"/>
                <a:gd name="T71" fmla="*/ 257 h 730"/>
                <a:gd name="T72" fmla="*/ 36 w 727"/>
                <a:gd name="T73" fmla="*/ 312 h 730"/>
                <a:gd name="T74" fmla="*/ 36 w 727"/>
                <a:gd name="T75" fmla="*/ 639 h 730"/>
                <a:gd name="T76" fmla="*/ 91 w 727"/>
                <a:gd name="T77" fmla="*/ 693 h 730"/>
                <a:gd name="T78" fmla="*/ 636 w 727"/>
                <a:gd name="T79" fmla="*/ 693 h 730"/>
                <a:gd name="T80" fmla="*/ 691 w 727"/>
                <a:gd name="T81" fmla="*/ 639 h 730"/>
                <a:gd name="T82" fmla="*/ 691 w 727"/>
                <a:gd name="T83" fmla="*/ 312 h 730"/>
                <a:gd name="T84" fmla="*/ 636 w 727"/>
                <a:gd name="T85" fmla="*/ 257 h 730"/>
                <a:gd name="T86" fmla="*/ 91 w 727"/>
                <a:gd name="T87" fmla="*/ 257 h 730"/>
                <a:gd name="T88" fmla="*/ 582 w 727"/>
                <a:gd name="T89" fmla="*/ 548 h 730"/>
                <a:gd name="T90" fmla="*/ 509 w 727"/>
                <a:gd name="T91" fmla="*/ 475 h 730"/>
                <a:gd name="T92" fmla="*/ 582 w 727"/>
                <a:gd name="T93" fmla="*/ 402 h 730"/>
                <a:gd name="T94" fmla="*/ 654 w 727"/>
                <a:gd name="T95" fmla="*/ 475 h 730"/>
                <a:gd name="T96" fmla="*/ 582 w 727"/>
                <a:gd name="T97" fmla="*/ 548 h 730"/>
                <a:gd name="T98" fmla="*/ 582 w 727"/>
                <a:gd name="T99" fmla="*/ 439 h 730"/>
                <a:gd name="T100" fmla="*/ 545 w 727"/>
                <a:gd name="T101" fmla="*/ 475 h 730"/>
                <a:gd name="T102" fmla="*/ 582 w 727"/>
                <a:gd name="T103" fmla="*/ 512 h 730"/>
                <a:gd name="T104" fmla="*/ 618 w 727"/>
                <a:gd name="T105" fmla="*/ 475 h 730"/>
                <a:gd name="T106" fmla="*/ 582 w 727"/>
                <a:gd name="T107" fmla="*/ 43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7" h="730">
                  <a:moveTo>
                    <a:pt x="220" y="257"/>
                  </a:moveTo>
                  <a:cubicBezTo>
                    <a:pt x="216" y="257"/>
                    <a:pt x="211" y="255"/>
                    <a:pt x="208" y="252"/>
                  </a:cubicBezTo>
                  <a:cubicBezTo>
                    <a:pt x="200" y="245"/>
                    <a:pt x="200" y="233"/>
                    <a:pt x="208" y="226"/>
                  </a:cubicBezTo>
                  <a:cubicBezTo>
                    <a:pt x="426" y="8"/>
                    <a:pt x="426" y="8"/>
                    <a:pt x="426" y="8"/>
                  </a:cubicBezTo>
                  <a:cubicBezTo>
                    <a:pt x="433" y="1"/>
                    <a:pt x="444" y="1"/>
                    <a:pt x="451" y="8"/>
                  </a:cubicBezTo>
                  <a:cubicBezTo>
                    <a:pt x="631" y="188"/>
                    <a:pt x="631" y="188"/>
                    <a:pt x="631" y="188"/>
                  </a:cubicBezTo>
                  <a:cubicBezTo>
                    <a:pt x="634" y="191"/>
                    <a:pt x="636" y="196"/>
                    <a:pt x="636" y="200"/>
                  </a:cubicBezTo>
                  <a:cubicBezTo>
                    <a:pt x="636" y="205"/>
                    <a:pt x="634" y="210"/>
                    <a:pt x="631" y="213"/>
                  </a:cubicBezTo>
                  <a:cubicBezTo>
                    <a:pt x="592" y="252"/>
                    <a:pt x="592" y="252"/>
                    <a:pt x="592" y="252"/>
                  </a:cubicBezTo>
                  <a:cubicBezTo>
                    <a:pt x="585" y="259"/>
                    <a:pt x="574" y="259"/>
                    <a:pt x="567" y="252"/>
                  </a:cubicBezTo>
                  <a:cubicBezTo>
                    <a:pt x="559" y="245"/>
                    <a:pt x="559" y="233"/>
                    <a:pt x="567" y="226"/>
                  </a:cubicBezTo>
                  <a:cubicBezTo>
                    <a:pt x="592" y="200"/>
                    <a:pt x="592" y="200"/>
                    <a:pt x="592" y="200"/>
                  </a:cubicBezTo>
                  <a:cubicBezTo>
                    <a:pt x="438" y="47"/>
                    <a:pt x="438" y="47"/>
                    <a:pt x="438" y="47"/>
                  </a:cubicBezTo>
                  <a:cubicBezTo>
                    <a:pt x="233" y="252"/>
                    <a:pt x="233" y="252"/>
                    <a:pt x="233" y="252"/>
                  </a:cubicBezTo>
                  <a:cubicBezTo>
                    <a:pt x="230" y="255"/>
                    <a:pt x="225" y="257"/>
                    <a:pt x="220" y="257"/>
                  </a:cubicBezTo>
                  <a:close/>
                  <a:moveTo>
                    <a:pt x="145" y="257"/>
                  </a:moveTo>
                  <a:cubicBezTo>
                    <a:pt x="142" y="257"/>
                    <a:pt x="138" y="256"/>
                    <a:pt x="136" y="255"/>
                  </a:cubicBezTo>
                  <a:cubicBezTo>
                    <a:pt x="127" y="250"/>
                    <a:pt x="124" y="238"/>
                    <a:pt x="129" y="230"/>
                  </a:cubicBezTo>
                  <a:cubicBezTo>
                    <a:pt x="256" y="11"/>
                    <a:pt x="256" y="11"/>
                    <a:pt x="256" y="11"/>
                  </a:cubicBezTo>
                  <a:cubicBezTo>
                    <a:pt x="261" y="3"/>
                    <a:pt x="272" y="0"/>
                    <a:pt x="281" y="5"/>
                  </a:cubicBezTo>
                  <a:cubicBezTo>
                    <a:pt x="387" y="66"/>
                    <a:pt x="387" y="66"/>
                    <a:pt x="387" y="66"/>
                  </a:cubicBezTo>
                  <a:cubicBezTo>
                    <a:pt x="396" y="71"/>
                    <a:pt x="399" y="82"/>
                    <a:pt x="394" y="90"/>
                  </a:cubicBezTo>
                  <a:cubicBezTo>
                    <a:pt x="389" y="99"/>
                    <a:pt x="377" y="102"/>
                    <a:pt x="369" y="97"/>
                  </a:cubicBezTo>
                  <a:cubicBezTo>
                    <a:pt x="278" y="45"/>
                    <a:pt x="278" y="45"/>
                    <a:pt x="278" y="45"/>
                  </a:cubicBezTo>
                  <a:cubicBezTo>
                    <a:pt x="160" y="248"/>
                    <a:pt x="160" y="248"/>
                    <a:pt x="160" y="248"/>
                  </a:cubicBezTo>
                  <a:cubicBezTo>
                    <a:pt x="157" y="254"/>
                    <a:pt x="151" y="257"/>
                    <a:pt x="145" y="257"/>
                  </a:cubicBezTo>
                  <a:close/>
                  <a:moveTo>
                    <a:pt x="636" y="730"/>
                  </a:moveTo>
                  <a:cubicBezTo>
                    <a:pt x="91" y="730"/>
                    <a:pt x="91" y="730"/>
                    <a:pt x="91" y="730"/>
                  </a:cubicBezTo>
                  <a:cubicBezTo>
                    <a:pt x="41" y="730"/>
                    <a:pt x="0" y="689"/>
                    <a:pt x="0" y="639"/>
                  </a:cubicBezTo>
                  <a:cubicBezTo>
                    <a:pt x="0" y="312"/>
                    <a:pt x="0" y="312"/>
                    <a:pt x="0" y="312"/>
                  </a:cubicBezTo>
                  <a:cubicBezTo>
                    <a:pt x="0" y="261"/>
                    <a:pt x="41" y="221"/>
                    <a:pt x="91" y="221"/>
                  </a:cubicBezTo>
                  <a:cubicBezTo>
                    <a:pt x="636" y="221"/>
                    <a:pt x="636" y="221"/>
                    <a:pt x="636" y="221"/>
                  </a:cubicBezTo>
                  <a:cubicBezTo>
                    <a:pt x="686" y="221"/>
                    <a:pt x="727" y="261"/>
                    <a:pt x="727" y="312"/>
                  </a:cubicBezTo>
                  <a:cubicBezTo>
                    <a:pt x="727" y="639"/>
                    <a:pt x="727" y="639"/>
                    <a:pt x="727" y="639"/>
                  </a:cubicBezTo>
                  <a:cubicBezTo>
                    <a:pt x="727" y="689"/>
                    <a:pt x="686" y="730"/>
                    <a:pt x="636" y="730"/>
                  </a:cubicBezTo>
                  <a:close/>
                  <a:moveTo>
                    <a:pt x="91" y="257"/>
                  </a:moveTo>
                  <a:cubicBezTo>
                    <a:pt x="61" y="257"/>
                    <a:pt x="36" y="281"/>
                    <a:pt x="36" y="312"/>
                  </a:cubicBezTo>
                  <a:cubicBezTo>
                    <a:pt x="36" y="639"/>
                    <a:pt x="36" y="639"/>
                    <a:pt x="36" y="639"/>
                  </a:cubicBezTo>
                  <a:cubicBezTo>
                    <a:pt x="36" y="669"/>
                    <a:pt x="61" y="693"/>
                    <a:pt x="91" y="693"/>
                  </a:cubicBezTo>
                  <a:cubicBezTo>
                    <a:pt x="636" y="693"/>
                    <a:pt x="636" y="693"/>
                    <a:pt x="636" y="693"/>
                  </a:cubicBezTo>
                  <a:cubicBezTo>
                    <a:pt x="666" y="693"/>
                    <a:pt x="691" y="669"/>
                    <a:pt x="691" y="639"/>
                  </a:cubicBezTo>
                  <a:cubicBezTo>
                    <a:pt x="691" y="312"/>
                    <a:pt x="691" y="312"/>
                    <a:pt x="691" y="312"/>
                  </a:cubicBezTo>
                  <a:cubicBezTo>
                    <a:pt x="691" y="281"/>
                    <a:pt x="666" y="257"/>
                    <a:pt x="636" y="257"/>
                  </a:cubicBezTo>
                  <a:lnTo>
                    <a:pt x="91" y="257"/>
                  </a:lnTo>
                  <a:close/>
                  <a:moveTo>
                    <a:pt x="582" y="548"/>
                  </a:moveTo>
                  <a:cubicBezTo>
                    <a:pt x="542" y="548"/>
                    <a:pt x="509" y="515"/>
                    <a:pt x="509" y="475"/>
                  </a:cubicBezTo>
                  <a:cubicBezTo>
                    <a:pt x="509" y="435"/>
                    <a:pt x="542" y="402"/>
                    <a:pt x="582" y="402"/>
                  </a:cubicBezTo>
                  <a:cubicBezTo>
                    <a:pt x="622" y="402"/>
                    <a:pt x="654" y="435"/>
                    <a:pt x="654" y="475"/>
                  </a:cubicBezTo>
                  <a:cubicBezTo>
                    <a:pt x="654" y="515"/>
                    <a:pt x="622" y="548"/>
                    <a:pt x="582" y="548"/>
                  </a:cubicBezTo>
                  <a:close/>
                  <a:moveTo>
                    <a:pt x="582" y="439"/>
                  </a:moveTo>
                  <a:cubicBezTo>
                    <a:pt x="562" y="439"/>
                    <a:pt x="545" y="455"/>
                    <a:pt x="545" y="475"/>
                  </a:cubicBezTo>
                  <a:cubicBezTo>
                    <a:pt x="545" y="495"/>
                    <a:pt x="562" y="512"/>
                    <a:pt x="582" y="512"/>
                  </a:cubicBezTo>
                  <a:cubicBezTo>
                    <a:pt x="602" y="512"/>
                    <a:pt x="618" y="495"/>
                    <a:pt x="618" y="475"/>
                  </a:cubicBezTo>
                  <a:cubicBezTo>
                    <a:pt x="618" y="455"/>
                    <a:pt x="602" y="439"/>
                    <a:pt x="582" y="439"/>
                  </a:cubicBezTo>
                  <a:close/>
                </a:path>
              </a:pathLst>
            </a:custGeom>
            <a:solidFill>
              <a:schemeClr val="accent1">
                <a:lumMod val="75000"/>
              </a:schemeClr>
            </a:solidFill>
            <a:ln>
              <a:noFill/>
            </a:ln>
          </p:spPr>
          <p:txBody>
            <a:bodyPr vert="horz" wrap="square" lIns="91432" tIns="45716" rIns="91432" bIns="45716" numCol="1" anchor="t" anchorCtr="0" compatLnSpc="1">
              <a:prstTxWarp prst="textNoShape">
                <a:avLst/>
              </a:prstTxWarp>
            </a:bodyPr>
            <a:lstStyle/>
            <a:p>
              <a:endParaRPr lang="zh-CN" altLang="en-US" sz="1400"/>
            </a:p>
          </p:txBody>
        </p:sp>
      </p:grpSp>
    </p:spTree>
    <p:extLst>
      <p:ext uri="{BB962C8B-B14F-4D97-AF65-F5344CB8AC3E}">
        <p14:creationId xmlns:p14="http://schemas.microsoft.com/office/powerpoint/2010/main" val="2739829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marL="171434" indent="-171434" defTabSz="685715" fontAlgn="auto">
              <a:spcBef>
                <a:spcPts val="0"/>
              </a:spcBef>
              <a:spcAft>
                <a:spcPts val="0"/>
              </a:spcAft>
            </a:pPr>
            <a:r>
              <a:rPr lang="zh-CN" altLang="en-US" sz="2800" dirty="0">
                <a:latin typeface="微软雅黑" pitchFamily="34" charset="-122"/>
                <a:ea typeface="微软雅黑" pitchFamily="34" charset="-122"/>
                <a:cs typeface="Arial" panose="020B0604020202020204" pitchFamily="34" charset="0"/>
              </a:rPr>
              <a:t>业务单据数据模版应用</a:t>
            </a:r>
            <a:endParaRPr lang="en-US" altLang="zh-CN" sz="2800" dirty="0">
              <a:latin typeface="微软雅黑" pitchFamily="34" charset="-122"/>
              <a:ea typeface="微软雅黑" pitchFamily="34" charset="-122"/>
              <a:cs typeface="Arial" panose="020B0604020202020204" pitchFamily="34" charset="0"/>
            </a:endParaRPr>
          </a:p>
        </p:txBody>
      </p:sp>
      <p:pic>
        <p:nvPicPr>
          <p:cNvPr id="9" name="图片 8"/>
          <p:cNvPicPr/>
          <p:nvPr/>
        </p:nvPicPr>
        <p:blipFill>
          <a:blip r:embed="rId3"/>
          <a:stretch>
            <a:fillRect/>
          </a:stretch>
        </p:blipFill>
        <p:spPr>
          <a:xfrm>
            <a:off x="2627784" y="771552"/>
            <a:ext cx="6336704" cy="3816422"/>
          </a:xfrm>
          <a:prstGeom prst="rect">
            <a:avLst/>
          </a:prstGeom>
        </p:spPr>
      </p:pic>
      <p:pic>
        <p:nvPicPr>
          <p:cNvPr id="11" name="图片 10"/>
          <p:cNvPicPr/>
          <p:nvPr/>
        </p:nvPicPr>
        <p:blipFill>
          <a:blip r:embed="rId4"/>
          <a:stretch>
            <a:fillRect/>
          </a:stretch>
        </p:blipFill>
        <p:spPr>
          <a:xfrm>
            <a:off x="2627784" y="771552"/>
            <a:ext cx="6336704" cy="3816422"/>
          </a:xfrm>
          <a:prstGeom prst="rect">
            <a:avLst/>
          </a:prstGeom>
        </p:spPr>
      </p:pic>
      <p:pic>
        <p:nvPicPr>
          <p:cNvPr id="12" name="图片 11"/>
          <p:cNvPicPr/>
          <p:nvPr/>
        </p:nvPicPr>
        <p:blipFill>
          <a:blip r:embed="rId5"/>
          <a:stretch>
            <a:fillRect/>
          </a:stretch>
        </p:blipFill>
        <p:spPr>
          <a:xfrm>
            <a:off x="2627784" y="771552"/>
            <a:ext cx="6336704" cy="3888430"/>
          </a:xfrm>
          <a:prstGeom prst="rect">
            <a:avLst/>
          </a:prstGeom>
        </p:spPr>
      </p:pic>
      <p:sp>
        <p:nvSpPr>
          <p:cNvPr id="8"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0" name="Rectangle 9"/>
          <p:cNvSpPr/>
          <p:nvPr/>
        </p:nvSpPr>
        <p:spPr>
          <a:xfrm flipH="1">
            <a:off x="118104" y="1095471"/>
            <a:ext cx="2437672" cy="3708527"/>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基于</a:t>
            </a:r>
            <a:r>
              <a:rPr lang="en-US" altLang="zh-CN" sz="1200" b="1" kern="0" dirty="0" smtClean="0">
                <a:solidFill>
                  <a:srgbClr val="FFFFFF"/>
                </a:solidFill>
                <a:latin typeface="微软雅黑" pitchFamily="34" charset="-122"/>
                <a:ea typeface="微软雅黑" pitchFamily="34" charset="-122"/>
                <a:cs typeface="Segoe UI" pitchFamily="34" charset="0"/>
              </a:rPr>
              <a:t>ERP</a:t>
            </a:r>
            <a:r>
              <a:rPr lang="zh-CN" altLang="en-US" sz="1200" b="1" kern="0" dirty="0" smtClean="0">
                <a:solidFill>
                  <a:srgbClr val="FFFFFF"/>
                </a:solidFill>
                <a:latin typeface="微软雅黑" pitchFamily="34" charset="-122"/>
                <a:ea typeface="微软雅黑" pitchFamily="34" charset="-122"/>
                <a:cs typeface="Segoe UI" pitchFamily="34" charset="0"/>
              </a:rPr>
              <a:t>业务单据数据保存模板。</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dirty="0" smtClean="0">
                <a:solidFill>
                  <a:srgbClr val="FFFFFF"/>
                </a:solidFill>
                <a:latin typeface="微软雅黑" pitchFamily="34" charset="-122"/>
                <a:ea typeface="微软雅黑" pitchFamily="34" charset="-122"/>
                <a:cs typeface="Arial" panose="020B0604020202020204" pitchFamily="34" charset="0"/>
              </a:rPr>
              <a:t>业务单据录入时，引用数据模板，实现快速录入。</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支持模板管理，多模板</a:t>
            </a:r>
            <a:r>
              <a:rPr lang="zh-CN" altLang="en-US" sz="1200" b="1" kern="0" dirty="0" smtClean="0">
                <a:solidFill>
                  <a:srgbClr val="FFFFFF"/>
                </a:solidFill>
                <a:latin typeface="微软雅黑" pitchFamily="34" charset="-122"/>
                <a:ea typeface="微软雅黑" pitchFamily="34" charset="-122"/>
                <a:cs typeface="Segoe UI" pitchFamily="34" charset="0"/>
              </a:rPr>
              <a:t>应用</a:t>
            </a:r>
            <a:r>
              <a:rPr lang="zh-CN" altLang="en-US" sz="1200" b="1" kern="0" dirty="0">
                <a:solidFill>
                  <a:srgbClr val="FFFFFF"/>
                </a:solidFill>
                <a:latin typeface="微软雅黑" pitchFamily="34" charset="-122"/>
                <a:ea typeface="微软雅黑" pitchFamily="34" charset="-122"/>
                <a:cs typeface="Segoe UI" pitchFamily="34" charset="0"/>
              </a:rPr>
              <a:t>支持模板管理，多模板</a:t>
            </a:r>
            <a:r>
              <a:rPr lang="zh-CN" altLang="en-US" sz="1200" b="1" kern="0" dirty="0" smtClean="0">
                <a:solidFill>
                  <a:srgbClr val="FFFFFF"/>
                </a:solidFill>
                <a:latin typeface="微软雅黑" pitchFamily="34" charset="-122"/>
                <a:ea typeface="微软雅黑" pitchFamily="34" charset="-122"/>
                <a:cs typeface="Segoe UI" pitchFamily="34" charset="0"/>
              </a:rPr>
              <a:t>应用。</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p:txBody>
      </p:sp>
    </p:spTree>
    <p:extLst>
      <p:ext uri="{BB962C8B-B14F-4D97-AF65-F5344CB8AC3E}">
        <p14:creationId xmlns:p14="http://schemas.microsoft.com/office/powerpoint/2010/main" val="940808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文件服务扩展框架</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952500"/>
            <a:ext cx="58293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915566"/>
            <a:ext cx="58959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915566"/>
            <a:ext cx="60293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07505" y="771552"/>
            <a:ext cx="2448271" cy="4032446"/>
            <a:chOff x="107505" y="771552"/>
            <a:chExt cx="2448271" cy="2520278"/>
          </a:xfrm>
        </p:grpSpPr>
        <p:sp>
          <p:nvSpPr>
            <p:cNvPr id="8"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9"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提供文件存储和读取的扩展框架，支持集成第三方文件服务。</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以不变应万变，客户的各种特性需求都可通过扩展接口来定制</a:t>
              </a:r>
              <a:r>
                <a:rPr lang="zh-CN" altLang="en-US" sz="1200" b="1" kern="0" dirty="0">
                  <a:solidFill>
                    <a:srgbClr val="FFFFFF"/>
                  </a:solidFill>
                  <a:latin typeface="微软雅黑" pitchFamily="34" charset="-122"/>
                  <a:ea typeface="微软雅黑" pitchFamily="34" charset="-122"/>
                  <a:cs typeface="Segoe UI" pitchFamily="34" charset="0"/>
                </a:rPr>
                <a:t>。</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支持多文件服务器，同时支持数据库存储、云存储、磁盘存储的文件访问</a:t>
              </a:r>
              <a:r>
                <a:rPr lang="zh-CN" altLang="en-US" sz="1200" b="1" kern="0" dirty="0" smtClean="0">
                  <a:solidFill>
                    <a:srgbClr val="FFFFFF"/>
                  </a:solidFill>
                  <a:latin typeface="微软雅黑" pitchFamily="34" charset="-122"/>
                  <a:ea typeface="微软雅黑" pitchFamily="34" charset="-122"/>
                  <a:cs typeface="Segoe UI" pitchFamily="34" charset="0"/>
                </a:rPr>
                <a:t>。</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附件在线预览支持窗口</a:t>
              </a:r>
              <a:r>
                <a:rPr lang="zh-CN" altLang="en-US" sz="1200" b="1" kern="0" dirty="0" smtClean="0">
                  <a:solidFill>
                    <a:srgbClr val="FFFFFF"/>
                  </a:solidFill>
                  <a:latin typeface="微软雅黑" pitchFamily="34" charset="-122"/>
                  <a:ea typeface="微软雅黑" pitchFamily="34" charset="-122"/>
                  <a:cs typeface="Segoe UI" pitchFamily="34" charset="0"/>
                </a:rPr>
                <a:t>最大化</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附件在线预览支持前一、后一</a:t>
              </a:r>
              <a:r>
                <a:rPr lang="zh-CN" altLang="en-US" sz="1200" b="1" kern="0" dirty="0" smtClean="0">
                  <a:solidFill>
                    <a:srgbClr val="FFFFFF"/>
                  </a:solidFill>
                  <a:latin typeface="微软雅黑" pitchFamily="34" charset="-122"/>
                  <a:ea typeface="微软雅黑" pitchFamily="34" charset="-122"/>
                  <a:cs typeface="Segoe UI" pitchFamily="34" charset="0"/>
                </a:rPr>
                <a:t>导航</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基础资料含有附件分配后，使用组织支持查看附件</a:t>
              </a:r>
              <a:endParaRPr lang="en-US" altLang="zh-CN" sz="1200" b="1" kern="0" dirty="0">
                <a:solidFill>
                  <a:srgbClr val="FFFFFF"/>
                </a:solidFill>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200286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Html5</a:t>
            </a:r>
            <a:r>
              <a:rPr lang="zh-CN" altLang="en-US" dirty="0" smtClean="0"/>
              <a:t>领域模型设计框架</a:t>
            </a:r>
            <a:endParaRPr lang="zh-CN" altLang="en-US" dirty="0"/>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13" y="843558"/>
            <a:ext cx="1926701"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074" y="857647"/>
            <a:ext cx="4410008" cy="315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026" y="789330"/>
            <a:ext cx="6387056" cy="401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07505" y="771552"/>
            <a:ext cx="2448271" cy="4032454"/>
            <a:chOff x="107505" y="771552"/>
            <a:chExt cx="2448271" cy="2520278"/>
          </a:xfrm>
        </p:grpSpPr>
        <p:sp>
          <p:nvSpPr>
            <p:cNvPr id="10"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1"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en-US" altLang="zh-CN" sz="1200" b="1" dirty="0">
                  <a:solidFill>
                    <a:srgbClr val="FFFFFF"/>
                  </a:solidFill>
                  <a:latin typeface="微软雅黑" pitchFamily="34" charset="-122"/>
                  <a:ea typeface="微软雅黑" pitchFamily="34" charset="-122"/>
                  <a:cs typeface="Arial" panose="020B0604020202020204" pitchFamily="34" charset="0"/>
                </a:rPr>
                <a:t>BOS IDE </a:t>
              </a:r>
              <a:r>
                <a:rPr lang="zh-CN" altLang="en-US" sz="1200" b="1" dirty="0">
                  <a:solidFill>
                    <a:srgbClr val="FFFFFF"/>
                  </a:solidFill>
                  <a:latin typeface="微软雅黑" pitchFamily="34" charset="-122"/>
                  <a:ea typeface="微软雅黑" pitchFamily="34" charset="-122"/>
                  <a:cs typeface="Arial" panose="020B0604020202020204" pitchFamily="34" charset="0"/>
                </a:rPr>
                <a:t>提供</a:t>
              </a:r>
              <a:r>
                <a:rPr lang="en-US" altLang="zh-CN" sz="1200" b="1" dirty="0">
                  <a:solidFill>
                    <a:srgbClr val="FFFFFF"/>
                  </a:solidFill>
                  <a:latin typeface="微软雅黑" pitchFamily="34" charset="-122"/>
                  <a:ea typeface="微软雅黑" pitchFamily="34" charset="-122"/>
                  <a:cs typeface="Arial" panose="020B0604020202020204" pitchFamily="34" charset="0"/>
                </a:rPr>
                <a:t>Html5</a:t>
              </a:r>
              <a:r>
                <a:rPr lang="zh-CN" altLang="en-US" sz="1200" b="1" dirty="0">
                  <a:solidFill>
                    <a:srgbClr val="FFFFFF"/>
                  </a:solidFill>
                  <a:latin typeface="微软雅黑" pitchFamily="34" charset="-122"/>
                  <a:ea typeface="微软雅黑" pitchFamily="34" charset="-122"/>
                  <a:cs typeface="Arial" panose="020B0604020202020204" pitchFamily="34" charset="0"/>
                </a:rPr>
                <a:t>领域模型及设计框架。</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支持创建、发布</a:t>
              </a:r>
              <a:r>
                <a:rPr lang="en-US" altLang="zh-CN" sz="1200" b="1" dirty="0">
                  <a:solidFill>
                    <a:srgbClr val="FFFFFF"/>
                  </a:solidFill>
                  <a:latin typeface="微软雅黑" pitchFamily="34" charset="-122"/>
                  <a:ea typeface="微软雅黑" pitchFamily="34" charset="-122"/>
                  <a:cs typeface="Arial" panose="020B0604020202020204" pitchFamily="34" charset="0"/>
                </a:rPr>
                <a:t>Html5</a:t>
              </a:r>
              <a:r>
                <a:rPr lang="zh-CN" altLang="en-US" sz="1200" b="1" dirty="0">
                  <a:solidFill>
                    <a:srgbClr val="FFFFFF"/>
                  </a:solidFill>
                  <a:latin typeface="微软雅黑" pitchFamily="34" charset="-122"/>
                  <a:ea typeface="微软雅黑" pitchFamily="34" charset="-122"/>
                  <a:cs typeface="Arial" panose="020B0604020202020204" pitchFamily="34" charset="0"/>
                </a:rPr>
                <a:t>业务对象，包括基础资料、单据、动态表单</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p:txBody>
        </p:sp>
      </p:grpSp>
    </p:spTree>
    <p:extLst>
      <p:ext uri="{BB962C8B-B14F-4D97-AF65-F5344CB8AC3E}">
        <p14:creationId xmlns:p14="http://schemas.microsoft.com/office/powerpoint/2010/main" val="3930770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Html5</a:t>
            </a:r>
            <a:r>
              <a:rPr lang="zh-CN" altLang="en-US" dirty="0" smtClean="0"/>
              <a:t>过滤方案发布</a:t>
            </a:r>
            <a:endParaRPr lang="zh-CN" altLang="en-US" dirty="0"/>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grpSp>
        <p:nvGrpSpPr>
          <p:cNvPr id="9" name="组合 8"/>
          <p:cNvGrpSpPr/>
          <p:nvPr/>
        </p:nvGrpSpPr>
        <p:grpSpPr>
          <a:xfrm>
            <a:off x="107505" y="771552"/>
            <a:ext cx="2448271" cy="4032454"/>
            <a:chOff x="107505" y="771552"/>
            <a:chExt cx="2448271" cy="2520278"/>
          </a:xfrm>
        </p:grpSpPr>
        <p:sp>
          <p:nvSpPr>
            <p:cNvPr id="10"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1"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smtClean="0">
                  <a:solidFill>
                    <a:srgbClr val="FFFFFF"/>
                  </a:solidFill>
                  <a:latin typeface="微软雅黑" pitchFamily="34" charset="-122"/>
                  <a:ea typeface="微软雅黑" pitchFamily="34" charset="-122"/>
                  <a:cs typeface="Arial" panose="020B0604020202020204" pitchFamily="34" charset="0"/>
                </a:rPr>
                <a:t>过滤方案支持发布。</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smtClean="0">
                  <a:solidFill>
                    <a:srgbClr val="FFFFFF"/>
                  </a:solidFill>
                  <a:latin typeface="微软雅黑" pitchFamily="34" charset="-122"/>
                  <a:ea typeface="微软雅黑" pitchFamily="34" charset="-122"/>
                  <a:cs typeface="Arial" panose="020B0604020202020204" pitchFamily="34" charset="0"/>
                </a:rPr>
                <a:t>主控台快速查看界面可以直接打开已发布的过滤方案。</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70" y="915566"/>
            <a:ext cx="5594945" cy="345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605" y="882222"/>
            <a:ext cx="5852579" cy="363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85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800" dirty="0" err="1">
                <a:latin typeface="微软雅黑" pitchFamily="34" charset="-122"/>
                <a:ea typeface="微软雅黑" pitchFamily="34" charset="-122"/>
                <a:cs typeface="Arial" panose="020B0604020202020204" pitchFamily="34" charset="0"/>
              </a:rPr>
              <a:t>WebAPI</a:t>
            </a:r>
            <a:r>
              <a:rPr lang="zh-CN" altLang="en-US" sz="2800" dirty="0">
                <a:latin typeface="微软雅黑" pitchFamily="34" charset="-122"/>
                <a:ea typeface="微软雅黑" pitchFamily="34" charset="-122"/>
                <a:cs typeface="Arial" panose="020B0604020202020204" pitchFamily="34" charset="0"/>
              </a:rPr>
              <a:t>提供测试平台、日志</a:t>
            </a:r>
            <a:endParaRPr lang="zh-CN" altLang="en-US" sz="2800" dirty="0"/>
          </a:p>
        </p:txBody>
      </p:sp>
      <p:grpSp>
        <p:nvGrpSpPr>
          <p:cNvPr id="6" name="组合 5"/>
          <p:cNvGrpSpPr/>
          <p:nvPr/>
        </p:nvGrpSpPr>
        <p:grpSpPr>
          <a:xfrm>
            <a:off x="107505" y="771552"/>
            <a:ext cx="2448271" cy="3880072"/>
            <a:chOff x="107505" y="771552"/>
            <a:chExt cx="2448271" cy="2520278"/>
          </a:xfrm>
        </p:grpSpPr>
        <p:sp>
          <p:nvSpPr>
            <p:cNvPr id="7"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8"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en-US" altLang="zh-CN" sz="1200" b="1" dirty="0">
                  <a:solidFill>
                    <a:srgbClr val="FFFFFF"/>
                  </a:solidFill>
                  <a:latin typeface="微软雅黑" pitchFamily="34" charset="-122"/>
                  <a:ea typeface="微软雅黑" pitchFamily="34" charset="-122"/>
                  <a:cs typeface="Arial" panose="020B0604020202020204" pitchFamily="34" charset="0"/>
                  <a:sym typeface="+mn-ea"/>
                </a:rPr>
                <a:t>K/3Cloud </a:t>
              </a:r>
              <a:r>
                <a:rPr lang="en-US" altLang="zh-CN" sz="1200" b="1" dirty="0" err="1">
                  <a:solidFill>
                    <a:srgbClr val="FFFFFF"/>
                  </a:solidFill>
                  <a:latin typeface="微软雅黑" pitchFamily="34" charset="-122"/>
                  <a:ea typeface="微软雅黑" pitchFamily="34" charset="-122"/>
                  <a:cs typeface="Arial" panose="020B0604020202020204" pitchFamily="34" charset="0"/>
                  <a:sym typeface="+mn-ea"/>
                </a:rPr>
                <a:t>WebAPI</a:t>
              </a:r>
              <a:r>
                <a:rPr lang="zh-CN" altLang="en-US" sz="1200" b="1" dirty="0">
                  <a:solidFill>
                    <a:srgbClr val="FFFFFF"/>
                  </a:solidFill>
                  <a:latin typeface="微软雅黑" pitchFamily="34" charset="-122"/>
                  <a:ea typeface="微软雅黑" pitchFamily="34" charset="-122"/>
                  <a:cs typeface="Arial" panose="020B0604020202020204" pitchFamily="34" charset="0"/>
                  <a:sym typeface="+mn-ea"/>
                </a:rPr>
                <a:t> 是基于动态领域模型及标准的业务逻辑封装的轻量级</a:t>
              </a:r>
              <a:r>
                <a:rPr lang="en-US" altLang="zh-CN" sz="1200" b="1" dirty="0" err="1">
                  <a:solidFill>
                    <a:srgbClr val="FFFFFF"/>
                  </a:solidFill>
                  <a:latin typeface="微软雅黑" pitchFamily="34" charset="-122"/>
                  <a:ea typeface="微软雅黑" pitchFamily="34" charset="-122"/>
                  <a:cs typeface="Arial" panose="020B0604020202020204" pitchFamily="34" charset="0"/>
                  <a:sym typeface="+mn-ea"/>
                </a:rPr>
                <a:t>resetfull</a:t>
              </a:r>
              <a:r>
                <a:rPr lang="zh-CN" altLang="en-US" sz="1200" b="1" dirty="0">
                  <a:solidFill>
                    <a:srgbClr val="FFFFFF"/>
                  </a:solidFill>
                  <a:latin typeface="微软雅黑" pitchFamily="34" charset="-122"/>
                  <a:ea typeface="微软雅黑" pitchFamily="34" charset="-122"/>
                  <a:cs typeface="Arial" panose="020B0604020202020204" pitchFamily="34" charset="0"/>
                  <a:sym typeface="+mn-ea"/>
                </a:rPr>
                <a:t>风格的接口。</a:t>
              </a:r>
              <a:endParaRPr lang="en-US" altLang="zh-CN" sz="1200" b="1" dirty="0">
                <a:solidFill>
                  <a:srgbClr val="FFFFFF"/>
                </a:solidFill>
                <a:latin typeface="微软雅黑" pitchFamily="34" charset="-122"/>
                <a:ea typeface="微软雅黑" pitchFamily="34" charset="-122"/>
                <a:cs typeface="Arial" panose="020B0604020202020204" pitchFamily="34" charset="0"/>
                <a:sym typeface="+mn-ea"/>
              </a:endParaRPr>
            </a:p>
            <a:p>
              <a:pPr marL="171434" indent="-171434" defTabSz="685794">
                <a:lnSpc>
                  <a:spcPct val="150000"/>
                </a:lnSpc>
                <a:buFont typeface="Wingdings" pitchFamily="2" charset="2"/>
                <a:buChar char="l"/>
                <a:defRPr/>
              </a:pPr>
              <a:r>
                <a:rPr lang="en-US" altLang="zh-CN" sz="1200" b="1" dirty="0" err="1" smtClean="0">
                  <a:solidFill>
                    <a:srgbClr val="FFFFFF"/>
                  </a:solidFill>
                  <a:latin typeface="微软雅黑" pitchFamily="34" charset="-122"/>
                  <a:ea typeface="微软雅黑" pitchFamily="34" charset="-122"/>
                  <a:cs typeface="Arial" panose="020B0604020202020204" pitchFamily="34" charset="0"/>
                  <a:sym typeface="+mn-ea"/>
                </a:rPr>
                <a:t>WebAPI</a:t>
              </a:r>
              <a:r>
                <a:rPr lang="en-US" altLang="zh-CN" sz="1200" b="1" dirty="0" smtClean="0">
                  <a:solidFill>
                    <a:srgbClr val="FFFFFF"/>
                  </a:solidFill>
                  <a:latin typeface="微软雅黑" pitchFamily="34" charset="-122"/>
                  <a:ea typeface="微软雅黑" pitchFamily="34" charset="-122"/>
                  <a:cs typeface="Arial" panose="020B0604020202020204" pitchFamily="34" charset="0"/>
                  <a:sym typeface="+mn-ea"/>
                </a:rPr>
                <a:t> </a:t>
              </a:r>
              <a:r>
                <a:rPr lang="zh-CN" altLang="en-US" sz="1200" b="1" dirty="0">
                  <a:solidFill>
                    <a:srgbClr val="FFFFFF"/>
                  </a:solidFill>
                  <a:latin typeface="微软雅黑" pitchFamily="34" charset="-122"/>
                  <a:ea typeface="微软雅黑" pitchFamily="34" charset="-122"/>
                  <a:cs typeface="Arial" panose="020B0604020202020204" pitchFamily="34" charset="0"/>
                  <a:sym typeface="+mn-ea"/>
                </a:rPr>
                <a:t>提供测试平台</a:t>
              </a:r>
              <a:r>
                <a:rPr lang="zh-CN" altLang="en-US" sz="1200" b="1" dirty="0">
                  <a:solidFill>
                    <a:srgbClr val="FFFFFF"/>
                  </a:solidFill>
                  <a:latin typeface="微软雅黑" pitchFamily="34" charset="-122"/>
                  <a:ea typeface="微软雅黑" pitchFamily="34" charset="-122"/>
                  <a:cs typeface="Arial" panose="020B0604020202020204" pitchFamily="34" charset="0"/>
                </a:rPr>
                <a:t>。</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en-US" altLang="zh-CN" sz="1200" b="1" dirty="0" err="1">
                  <a:solidFill>
                    <a:srgbClr val="FFFFFF"/>
                  </a:solidFill>
                  <a:latin typeface="微软雅黑" pitchFamily="34" charset="-122"/>
                  <a:ea typeface="微软雅黑" pitchFamily="34" charset="-122"/>
                  <a:cs typeface="Arial" panose="020B0604020202020204" pitchFamily="34" charset="0"/>
                  <a:sym typeface="+mn-ea"/>
                </a:rPr>
                <a:t>WebAPI</a:t>
              </a:r>
              <a:r>
                <a:rPr lang="en-US" altLang="zh-CN" sz="1200" b="1" dirty="0">
                  <a:solidFill>
                    <a:srgbClr val="FFFFFF"/>
                  </a:solidFill>
                  <a:latin typeface="微软雅黑" pitchFamily="34" charset="-122"/>
                  <a:ea typeface="微软雅黑" pitchFamily="34" charset="-122"/>
                  <a:cs typeface="Arial" panose="020B0604020202020204" pitchFamily="34" charset="0"/>
                  <a:sym typeface="+mn-ea"/>
                </a:rPr>
                <a:t> </a:t>
              </a:r>
              <a:r>
                <a:rPr lang="zh-CN" altLang="en-US" sz="1200" b="1" dirty="0">
                  <a:solidFill>
                    <a:srgbClr val="FFFFFF"/>
                  </a:solidFill>
                  <a:latin typeface="微软雅黑" pitchFamily="34" charset="-122"/>
                  <a:ea typeface="微软雅黑" pitchFamily="34" charset="-122"/>
                  <a:cs typeface="Arial" panose="020B0604020202020204" pitchFamily="34" charset="0"/>
                  <a:sym typeface="+mn-ea"/>
                </a:rPr>
                <a:t>提供后台日志</a:t>
              </a:r>
              <a:r>
                <a:rPr lang="zh-CN" altLang="en-US" sz="1200" b="1" dirty="0" smtClean="0">
                  <a:solidFill>
                    <a:srgbClr val="FFFFFF"/>
                  </a:solidFill>
                  <a:latin typeface="微软雅黑" pitchFamily="34" charset="-122"/>
                  <a:ea typeface="微软雅黑" pitchFamily="34" charset="-122"/>
                  <a:cs typeface="Arial" panose="020B0604020202020204" pitchFamily="34" charset="0"/>
                  <a:sym typeface="+mn-ea"/>
                </a:rPr>
                <a:t>。</a:t>
              </a:r>
              <a:endParaRPr lang="en-US" altLang="zh-CN" sz="1200" b="1" dirty="0" smtClean="0">
                <a:solidFill>
                  <a:srgbClr val="FFFFFF"/>
                </a:solidFill>
                <a:latin typeface="微软雅黑" pitchFamily="34" charset="-122"/>
                <a:ea typeface="微软雅黑" pitchFamily="34" charset="-122"/>
                <a:cs typeface="Arial" panose="020B0604020202020204" pitchFamily="34" charset="0"/>
                <a:sym typeface="+mn-ea"/>
              </a:endParaRPr>
            </a:p>
            <a:p>
              <a:pPr marL="171434" indent="-171434" defTabSz="685794">
                <a:lnSpc>
                  <a:spcPct val="150000"/>
                </a:lnSpc>
                <a:buFont typeface="Wingdings" pitchFamily="2" charset="2"/>
                <a:buChar char="l"/>
                <a:defRPr/>
              </a:pPr>
              <a:r>
                <a:rPr lang="en-US" altLang="zh-CN" sz="1200" b="1" dirty="0" err="1" smtClean="0">
                  <a:solidFill>
                    <a:srgbClr val="FFFFFF"/>
                  </a:solidFill>
                  <a:latin typeface="微软雅黑" pitchFamily="34" charset="-122"/>
                  <a:ea typeface="微软雅黑" pitchFamily="34" charset="-122"/>
                  <a:cs typeface="Arial" panose="020B0604020202020204" pitchFamily="34" charset="0"/>
                  <a:sym typeface="+mn-ea"/>
                </a:rPr>
                <a:t>WebAPI</a:t>
              </a:r>
              <a:r>
                <a:rPr lang="zh-CN" altLang="en-US" sz="1200" b="1" dirty="0" smtClean="0">
                  <a:solidFill>
                    <a:srgbClr val="FFFFFF"/>
                  </a:solidFill>
                  <a:latin typeface="微软雅黑" pitchFamily="34" charset="-122"/>
                  <a:ea typeface="微软雅黑" pitchFamily="34" charset="-122"/>
                  <a:cs typeface="Arial" panose="020B0604020202020204" pitchFamily="34" charset="0"/>
                  <a:sym typeface="+mn-ea"/>
                </a:rPr>
                <a:t>提供暂存接口。</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dirty="0">
                <a:solidFill>
                  <a:srgbClr val="FFFFFF"/>
                </a:solidFill>
                <a:latin typeface="微软雅黑" pitchFamily="34" charset="-122"/>
                <a:ea typeface="微软雅黑" pitchFamily="34" charset="-122"/>
                <a:cs typeface="Arial" panose="020B0604020202020204" pitchFamily="34" charset="0"/>
              </a:endParaRP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3" y="763168"/>
            <a:ext cx="6516217" cy="38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822" y="820897"/>
            <a:ext cx="6521178" cy="412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8867" y="771550"/>
            <a:ext cx="6509637" cy="4059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412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ppt_x"/>
                                          </p:val>
                                        </p:tav>
                                        <p:tav tm="100000">
                                          <p:val>
                                            <p:strVal val="#ppt_x"/>
                                          </p:val>
                                        </p:tav>
                                      </p:tavLst>
                                    </p:anim>
                                    <p:anim calcmode="lin" valueType="num">
                                      <p:cBhvr additive="base">
                                        <p:cTn id="1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smtClean="0"/>
              <a:t>模糊查询</a:t>
            </a:r>
            <a:endParaRPr lang="zh-CN" altLang="en-US" sz="2800" dirty="0"/>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多类别基础资料字段模糊</a:t>
            </a:r>
            <a:r>
              <a:rPr lang="zh-CN" altLang="en-US" sz="1200" b="1" kern="0" dirty="0" smtClean="0">
                <a:solidFill>
                  <a:srgbClr val="FFFFFF"/>
                </a:solidFill>
                <a:latin typeface="微软雅黑" pitchFamily="34" charset="-122"/>
                <a:ea typeface="微软雅黑" pitchFamily="34" charset="-122"/>
                <a:cs typeface="Segoe UI" pitchFamily="34" charset="0"/>
              </a:rPr>
              <a:t>查询</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基础资料下拉模板查询支持定位到</a:t>
            </a:r>
            <a:r>
              <a:rPr lang="zh-CN" altLang="en-US" sz="1200" b="1" kern="0" dirty="0" smtClean="0">
                <a:solidFill>
                  <a:srgbClr val="FFFFFF"/>
                </a:solidFill>
                <a:latin typeface="微软雅黑" pitchFamily="34" charset="-122"/>
                <a:ea typeface="微软雅黑" pitchFamily="34" charset="-122"/>
                <a:cs typeface="Segoe UI" pitchFamily="34" charset="0"/>
              </a:rPr>
              <a:t>首行</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多类别基础资料支持“支持下拉模糊查询</a:t>
            </a:r>
            <a:endParaRPr lang="en-US" altLang="zh-CN" sz="1200" b="1" kern="0" dirty="0">
              <a:solidFill>
                <a:srgbClr val="FFFFFF"/>
              </a:solidFill>
              <a:latin typeface="微软雅黑" pitchFamily="34" charset="-122"/>
              <a:ea typeface="微软雅黑" pitchFamily="34" charset="-122"/>
              <a:cs typeface="Segoe UI"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095471"/>
            <a:ext cx="6294712" cy="351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037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引入</a:t>
            </a:r>
            <a:r>
              <a:rPr lang="en-US" altLang="zh-CN" dirty="0" smtClean="0"/>
              <a:t>/</a:t>
            </a:r>
            <a:r>
              <a:rPr lang="zh-CN" altLang="en-US" dirty="0" smtClean="0"/>
              <a:t>引出</a:t>
            </a:r>
            <a:endParaRPr lang="zh-CN" altLang="en-US" dirty="0"/>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引出所有页与引出和引出所有页至一个标签数值型字段格式一致，改为</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数字格式</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引出文件之后关闭下载界面删除临时目录中</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文件</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大文本导入导出</a:t>
            </a:r>
            <a:r>
              <a:rPr lang="zh-CN" altLang="en-US" sz="1200" b="1" kern="0" dirty="0" smtClean="0">
                <a:solidFill>
                  <a:srgbClr val="FFFFFF"/>
                </a:solidFill>
                <a:latin typeface="微软雅黑" pitchFamily="34" charset="-122"/>
                <a:ea typeface="微软雅黑" pitchFamily="34" charset="-122"/>
                <a:cs typeface="Segoe UI" pitchFamily="34" charset="0"/>
              </a:rPr>
              <a:t>正文</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覆盖引入匹配字段支持多语言文本</a:t>
            </a:r>
            <a:endParaRPr lang="en-US" sz="1200" b="1" kern="0" dirty="0">
              <a:solidFill>
                <a:srgbClr val="FFFFFF"/>
              </a:solidFill>
              <a:latin typeface="微软雅黑" pitchFamily="34" charset="-122"/>
              <a:ea typeface="微软雅黑" pitchFamily="34" charset="-122"/>
              <a:cs typeface="Segoe UI"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203598"/>
            <a:ext cx="6061539" cy="28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3" y="886907"/>
            <a:ext cx="6061539" cy="370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94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过滤</a:t>
            </a:r>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列表过滤缺省方案、快捷过滤缺省方案支持自定义</a:t>
            </a: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支持自动保存私有过滤方案</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支持自动保存缺省过滤方案</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列表过滤筛选条件增加“今天后第</a:t>
            </a:r>
            <a:r>
              <a:rPr lang="en-US" altLang="zh-CN" sz="1200" b="1" kern="0" dirty="0">
                <a:solidFill>
                  <a:srgbClr val="FFFFFF"/>
                </a:solidFill>
                <a:latin typeface="微软雅黑" pitchFamily="34" charset="-122"/>
                <a:ea typeface="微软雅黑" pitchFamily="34" charset="-122"/>
                <a:cs typeface="Segoe UI" pitchFamily="34" charset="0"/>
              </a:rPr>
              <a:t>(</a:t>
            </a:r>
            <a:r>
              <a:rPr lang="zh-CN" altLang="en-US" sz="1200" b="1" kern="0" dirty="0">
                <a:solidFill>
                  <a:srgbClr val="FFFFFF"/>
                </a:solidFill>
                <a:latin typeface="微软雅黑" pitchFamily="34" charset="-122"/>
                <a:ea typeface="微软雅黑" pitchFamily="34" charset="-122"/>
                <a:cs typeface="Segoe UI" pitchFamily="34" charset="0"/>
              </a:rPr>
              <a:t>天</a:t>
            </a:r>
            <a:r>
              <a:rPr lang="en-US" altLang="zh-CN" sz="1200" b="1" kern="0" dirty="0">
                <a:solidFill>
                  <a:srgbClr val="FFFFFF"/>
                </a:solidFill>
                <a:latin typeface="微软雅黑" pitchFamily="34" charset="-122"/>
                <a:ea typeface="微软雅黑" pitchFamily="34" charset="-122"/>
                <a:cs typeface="Segoe UI" pitchFamily="34" charset="0"/>
              </a:rPr>
              <a:t>)”</a:t>
            </a:r>
            <a:r>
              <a:rPr lang="zh-CN" altLang="en-US" sz="1200" b="1" kern="0" dirty="0">
                <a:solidFill>
                  <a:srgbClr val="FFFFFF"/>
                </a:solidFill>
                <a:latin typeface="微软雅黑" pitchFamily="34" charset="-122"/>
                <a:ea typeface="微软雅黑" pitchFamily="34" charset="-122"/>
                <a:cs typeface="Segoe UI" pitchFamily="34" charset="0"/>
              </a:rPr>
              <a:t>，用于具体到今天后的第几天</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defTabSz="685794">
              <a:lnSpc>
                <a:spcPct val="150000"/>
              </a:lnSpc>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84127"/>
            <a:ext cx="5904656" cy="376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688" y="789731"/>
            <a:ext cx="6168905" cy="3844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1732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权限</a:t>
            </a:r>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业务对象扩展支持修改</a:t>
            </a:r>
            <a:r>
              <a:rPr lang="zh-CN" altLang="en-US" sz="1200" b="1" kern="0" dirty="0" smtClean="0">
                <a:solidFill>
                  <a:srgbClr val="FFFFFF"/>
                </a:solidFill>
                <a:latin typeface="微软雅黑" pitchFamily="34" charset="-122"/>
                <a:ea typeface="微软雅黑" pitchFamily="34" charset="-122"/>
                <a:cs typeface="Segoe UI" pitchFamily="34" charset="0"/>
              </a:rPr>
              <a:t>权限控制，</a:t>
            </a:r>
            <a:r>
              <a:rPr lang="zh-CN" altLang="en-US" sz="1200" b="1" kern="0" dirty="0">
                <a:solidFill>
                  <a:srgbClr val="FFFFFF"/>
                </a:solidFill>
                <a:latin typeface="微软雅黑" pitchFamily="34" charset="-122"/>
                <a:ea typeface="微软雅黑" pitchFamily="34" charset="-122"/>
                <a:cs typeface="Segoe UI" pitchFamily="34" charset="0"/>
              </a:rPr>
              <a:t>并做功能权限</a:t>
            </a:r>
            <a:r>
              <a:rPr lang="zh-CN" altLang="en-US" sz="1200" b="1" kern="0" dirty="0" smtClean="0">
                <a:solidFill>
                  <a:srgbClr val="FFFFFF"/>
                </a:solidFill>
                <a:latin typeface="微软雅黑" pitchFamily="34" charset="-122"/>
                <a:ea typeface="微软雅黑" pitchFamily="34" charset="-122"/>
                <a:cs typeface="Segoe UI" pitchFamily="34" charset="0"/>
              </a:rPr>
              <a:t>控制</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a:p>
            <a:pPr defTabSz="685794">
              <a:lnSpc>
                <a:spcPct val="150000"/>
              </a:lnSpc>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275606"/>
            <a:ext cx="5824095" cy="277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184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a:t>金蝶</a:t>
            </a:r>
            <a:r>
              <a:rPr lang="en-US" altLang="zh-CN" smtClean="0"/>
              <a:t>K/3Cloud</a:t>
            </a:r>
            <a:r>
              <a:rPr/>
              <a:t>架构理念</a:t>
            </a:r>
            <a:endParaRPr b="1">
              <a:solidFill>
                <a:srgbClr val="0000FF"/>
              </a:solidFill>
              <a:effectLst>
                <a:outerShdw blurRad="38100" dist="38100" dir="2700000" algn="tl">
                  <a:srgbClr val="C0C0C0"/>
                </a:outerShdw>
              </a:effectLst>
              <a:latin typeface="黑体" pitchFamily="2" charset="-122"/>
            </a:endParaRPr>
          </a:p>
        </p:txBody>
      </p:sp>
      <p:sp>
        <p:nvSpPr>
          <p:cNvPr id="10243" name="AutoShape 4"/>
          <p:cNvSpPr>
            <a:spLocks noChangeArrowheads="1"/>
          </p:cNvSpPr>
          <p:nvPr/>
        </p:nvSpPr>
        <p:spPr bwMode="gray">
          <a:xfrm>
            <a:off x="827089" y="1213248"/>
            <a:ext cx="2320925" cy="2339578"/>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44" name="AutoShape 5"/>
          <p:cNvSpPr>
            <a:spLocks noChangeArrowheads="1"/>
          </p:cNvSpPr>
          <p:nvPr/>
        </p:nvSpPr>
        <p:spPr bwMode="gray">
          <a:xfrm>
            <a:off x="865189" y="1201342"/>
            <a:ext cx="2251075" cy="245030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45" name="AutoShape 6"/>
          <p:cNvSpPr>
            <a:spLocks noChangeArrowheads="1"/>
          </p:cNvSpPr>
          <p:nvPr/>
        </p:nvSpPr>
        <p:spPr bwMode="gray">
          <a:xfrm>
            <a:off x="885826" y="2914650"/>
            <a:ext cx="2219325" cy="620316"/>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46" name="AutoShape 7"/>
          <p:cNvSpPr>
            <a:spLocks noChangeArrowheads="1"/>
          </p:cNvSpPr>
          <p:nvPr/>
        </p:nvSpPr>
        <p:spPr bwMode="gray">
          <a:xfrm>
            <a:off x="885826" y="1235869"/>
            <a:ext cx="2219325" cy="619125"/>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0247" name="组合 46"/>
          <p:cNvGrpSpPr>
            <a:grpSpLocks/>
          </p:cNvGrpSpPr>
          <p:nvPr/>
        </p:nvGrpSpPr>
        <p:grpSpPr bwMode="auto">
          <a:xfrm>
            <a:off x="1619250" y="857299"/>
            <a:ext cx="642938" cy="571072"/>
            <a:chOff x="1887538" y="1517712"/>
            <a:chExt cx="642938" cy="761951"/>
          </a:xfrm>
        </p:grpSpPr>
        <p:grpSp>
          <p:nvGrpSpPr>
            <p:cNvPr id="10279" name="Group 10"/>
            <p:cNvGrpSpPr>
              <a:grpSpLocks/>
            </p:cNvGrpSpPr>
            <p:nvPr/>
          </p:nvGrpSpPr>
          <p:grpSpPr bwMode="auto">
            <a:xfrm>
              <a:off x="1887538" y="1517712"/>
              <a:ext cx="642938" cy="750736"/>
              <a:chOff x="1289" y="526"/>
              <a:chExt cx="668" cy="780"/>
            </a:xfrm>
          </p:grpSpPr>
          <p:sp>
            <p:nvSpPr>
              <p:cNvPr id="10281" name="Oval 11"/>
              <p:cNvSpPr>
                <a:spLocks noChangeArrowheads="1"/>
              </p:cNvSpPr>
              <p:nvPr/>
            </p:nvSpPr>
            <p:spPr bwMode="gray">
              <a:xfrm>
                <a:off x="1289" y="526"/>
                <a:ext cx="668" cy="78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10282" name="Oval 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83"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84" name="Oval 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85" name="Oval 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grpSp>
        <p:sp>
          <p:nvSpPr>
            <p:cNvPr id="10280" name="Text Box 16"/>
            <p:cNvSpPr txBox="1">
              <a:spLocks noChangeArrowheads="1"/>
            </p:cNvSpPr>
            <p:nvPr/>
          </p:nvSpPr>
          <p:spPr bwMode="gray">
            <a:xfrm>
              <a:off x="2025650" y="1663688"/>
              <a:ext cx="373820" cy="6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en-US" altLang="zh-CN" sz="2400" b="1">
                  <a:solidFill>
                    <a:srgbClr val="000000"/>
                  </a:solidFill>
                  <a:latin typeface="微软雅黑" pitchFamily="34" charset="-122"/>
                  <a:ea typeface="微软雅黑" pitchFamily="34" charset="-122"/>
                </a:rPr>
                <a:t>1</a:t>
              </a:r>
            </a:p>
          </p:txBody>
        </p:sp>
      </p:grpSp>
      <p:sp>
        <p:nvSpPr>
          <p:cNvPr id="10248" name="AutoShape 19"/>
          <p:cNvSpPr>
            <a:spLocks noChangeArrowheads="1"/>
          </p:cNvSpPr>
          <p:nvPr/>
        </p:nvSpPr>
        <p:spPr bwMode="gray">
          <a:xfrm>
            <a:off x="3348039" y="1213248"/>
            <a:ext cx="2320925" cy="2339578"/>
          </a:xfrm>
          <a:prstGeom prst="roundRect">
            <a:avLst>
              <a:gd name="adj" fmla="val 17509"/>
            </a:avLst>
          </a:prstGeom>
          <a:gradFill rotWithShape="1">
            <a:gsLst>
              <a:gs pos="0">
                <a:srgbClr val="66AF35"/>
              </a:gs>
              <a:gs pos="100000">
                <a:srgbClr val="588D3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49" name="AutoShape 20"/>
          <p:cNvSpPr>
            <a:spLocks noChangeArrowheads="1"/>
          </p:cNvSpPr>
          <p:nvPr/>
        </p:nvSpPr>
        <p:spPr bwMode="gray">
          <a:xfrm>
            <a:off x="3386139" y="1222773"/>
            <a:ext cx="2251075" cy="2450306"/>
          </a:xfrm>
          <a:prstGeom prst="roundRect">
            <a:avLst>
              <a:gd name="adj" fmla="val 16667"/>
            </a:avLst>
          </a:prstGeom>
          <a:solidFill>
            <a:srgbClr val="99D84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50" name="AutoShape 21"/>
          <p:cNvSpPr>
            <a:spLocks noChangeArrowheads="1"/>
          </p:cNvSpPr>
          <p:nvPr/>
        </p:nvSpPr>
        <p:spPr bwMode="gray">
          <a:xfrm>
            <a:off x="3405188" y="2914650"/>
            <a:ext cx="2220912" cy="620316"/>
          </a:xfrm>
          <a:prstGeom prst="roundRect">
            <a:avLst>
              <a:gd name="adj" fmla="val 50000"/>
            </a:avLst>
          </a:prstGeom>
          <a:gradFill rotWithShape="1">
            <a:gsLst>
              <a:gs pos="0">
                <a:srgbClr val="99D844"/>
              </a:gs>
              <a:gs pos="100000">
                <a:srgbClr val="C7EA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51" name="AutoShape 22"/>
          <p:cNvSpPr>
            <a:spLocks noChangeArrowheads="1"/>
          </p:cNvSpPr>
          <p:nvPr/>
        </p:nvSpPr>
        <p:spPr bwMode="gray">
          <a:xfrm>
            <a:off x="3405188" y="1235869"/>
            <a:ext cx="2220912" cy="619125"/>
          </a:xfrm>
          <a:prstGeom prst="roundRect">
            <a:avLst>
              <a:gd name="adj" fmla="val 50000"/>
            </a:avLst>
          </a:prstGeom>
          <a:gradFill rotWithShape="1">
            <a:gsLst>
              <a:gs pos="0">
                <a:srgbClr val="DDF2C1"/>
              </a:gs>
              <a:gs pos="100000">
                <a:srgbClr val="99D84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0252" name="组合 47"/>
          <p:cNvGrpSpPr>
            <a:grpSpLocks/>
          </p:cNvGrpSpPr>
          <p:nvPr/>
        </p:nvGrpSpPr>
        <p:grpSpPr bwMode="auto">
          <a:xfrm>
            <a:off x="4144964" y="861091"/>
            <a:ext cx="642937" cy="570934"/>
            <a:chOff x="4249738" y="1517995"/>
            <a:chExt cx="642938" cy="761245"/>
          </a:xfrm>
        </p:grpSpPr>
        <p:sp>
          <p:nvSpPr>
            <p:cNvPr id="10273" name="Oval 23"/>
            <p:cNvSpPr>
              <a:spLocks noChangeArrowheads="1"/>
            </p:cNvSpPr>
            <p:nvPr/>
          </p:nvSpPr>
          <p:spPr bwMode="gray">
            <a:xfrm>
              <a:off x="4249738" y="1517995"/>
              <a:ext cx="642938" cy="750173"/>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10274" name="Oval 24"/>
            <p:cNvSpPr>
              <a:spLocks noChangeArrowheads="1"/>
            </p:cNvSpPr>
            <p:nvPr/>
          </p:nvSpPr>
          <p:spPr bwMode="gray">
            <a:xfrm>
              <a:off x="4256088" y="1576375"/>
              <a:ext cx="622300" cy="622300"/>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5" name="Oval 25"/>
            <p:cNvSpPr>
              <a:spLocks noChangeArrowheads="1"/>
            </p:cNvSpPr>
            <p:nvPr/>
          </p:nvSpPr>
          <p:spPr bwMode="gray">
            <a:xfrm>
              <a:off x="4264025" y="1579550"/>
              <a:ext cx="608013" cy="60801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6" name="Oval 26"/>
            <p:cNvSpPr>
              <a:spLocks noChangeArrowheads="1"/>
            </p:cNvSpPr>
            <p:nvPr/>
          </p:nvSpPr>
          <p:spPr bwMode="gray">
            <a:xfrm>
              <a:off x="4270375" y="1585900"/>
              <a:ext cx="577850" cy="56673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7" name="Oval 27"/>
            <p:cNvSpPr>
              <a:spLocks noChangeArrowheads="1"/>
            </p:cNvSpPr>
            <p:nvPr/>
          </p:nvSpPr>
          <p:spPr bwMode="gray">
            <a:xfrm>
              <a:off x="4305300" y="1601775"/>
              <a:ext cx="512763" cy="46037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8" name="Text Box 28"/>
            <p:cNvSpPr txBox="1">
              <a:spLocks noChangeArrowheads="1"/>
            </p:cNvSpPr>
            <p:nvPr/>
          </p:nvSpPr>
          <p:spPr bwMode="gray">
            <a:xfrm>
              <a:off x="4387850" y="1663687"/>
              <a:ext cx="37382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en-US" altLang="zh-CN" sz="2400" b="1">
                  <a:solidFill>
                    <a:srgbClr val="000000"/>
                  </a:solidFill>
                  <a:latin typeface="微软雅黑" pitchFamily="34" charset="-122"/>
                  <a:ea typeface="微软雅黑" pitchFamily="34" charset="-122"/>
                </a:rPr>
                <a:t>2</a:t>
              </a:r>
            </a:p>
          </p:txBody>
        </p:sp>
      </p:grpSp>
      <p:sp>
        <p:nvSpPr>
          <p:cNvPr id="10253" name="AutoShape 30"/>
          <p:cNvSpPr>
            <a:spLocks noChangeArrowheads="1"/>
          </p:cNvSpPr>
          <p:nvPr/>
        </p:nvSpPr>
        <p:spPr bwMode="gray">
          <a:xfrm>
            <a:off x="3348039" y="3769519"/>
            <a:ext cx="2308225" cy="652463"/>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54" name="AutoShape 31"/>
          <p:cNvSpPr>
            <a:spLocks noChangeArrowheads="1"/>
          </p:cNvSpPr>
          <p:nvPr/>
        </p:nvSpPr>
        <p:spPr bwMode="gray">
          <a:xfrm>
            <a:off x="3392488" y="3787379"/>
            <a:ext cx="2208212" cy="531019"/>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2400" b="1">
                <a:latin typeface="微软雅黑" pitchFamily="34" charset="-122"/>
                <a:ea typeface="微软雅黑" pitchFamily="34" charset="-122"/>
              </a:rPr>
              <a:t>标准</a:t>
            </a:r>
          </a:p>
        </p:txBody>
      </p:sp>
      <p:sp>
        <p:nvSpPr>
          <p:cNvPr id="10255" name="AutoShape 33"/>
          <p:cNvSpPr>
            <a:spLocks noChangeArrowheads="1"/>
          </p:cNvSpPr>
          <p:nvPr/>
        </p:nvSpPr>
        <p:spPr bwMode="gray">
          <a:xfrm>
            <a:off x="5922964" y="1213248"/>
            <a:ext cx="2320925" cy="2339578"/>
          </a:xfrm>
          <a:prstGeom prst="roundRect">
            <a:avLst>
              <a:gd name="adj" fmla="val 17509"/>
            </a:avLst>
          </a:prstGeom>
          <a:gradFill rotWithShape="1">
            <a:gsLst>
              <a:gs pos="0">
                <a:srgbClr val="C16237"/>
              </a:gs>
              <a:gs pos="100000">
                <a:srgbClr val="AB4E4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56" name="AutoShape 34"/>
          <p:cNvSpPr>
            <a:spLocks noChangeArrowheads="1"/>
          </p:cNvSpPr>
          <p:nvPr/>
        </p:nvSpPr>
        <p:spPr bwMode="gray">
          <a:xfrm>
            <a:off x="5961064" y="1201342"/>
            <a:ext cx="2251075" cy="2450306"/>
          </a:xfrm>
          <a:prstGeom prst="roundRect">
            <a:avLst>
              <a:gd name="adj" fmla="val 16667"/>
            </a:avLst>
          </a:prstGeom>
          <a:solidFill>
            <a:srgbClr val="E98B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57" name="AutoShape 36"/>
          <p:cNvSpPr>
            <a:spLocks noChangeArrowheads="1"/>
          </p:cNvSpPr>
          <p:nvPr/>
        </p:nvSpPr>
        <p:spPr bwMode="gray">
          <a:xfrm>
            <a:off x="5981701" y="1235869"/>
            <a:ext cx="2219325" cy="619125"/>
          </a:xfrm>
          <a:prstGeom prst="roundRect">
            <a:avLst>
              <a:gd name="adj" fmla="val 50000"/>
            </a:avLst>
          </a:prstGeom>
          <a:gradFill rotWithShape="1">
            <a:gsLst>
              <a:gs pos="0">
                <a:srgbClr val="F8D8CC"/>
              </a:gs>
              <a:gs pos="100000">
                <a:srgbClr val="E98B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0258" name="组合 48"/>
          <p:cNvGrpSpPr>
            <a:grpSpLocks/>
          </p:cNvGrpSpPr>
          <p:nvPr/>
        </p:nvGrpSpPr>
        <p:grpSpPr bwMode="auto">
          <a:xfrm>
            <a:off x="6737350" y="860870"/>
            <a:ext cx="642938" cy="571072"/>
            <a:chOff x="6611938" y="1517712"/>
            <a:chExt cx="642938" cy="761951"/>
          </a:xfrm>
        </p:grpSpPr>
        <p:grpSp>
          <p:nvGrpSpPr>
            <p:cNvPr id="10266" name="Group 37"/>
            <p:cNvGrpSpPr>
              <a:grpSpLocks/>
            </p:cNvGrpSpPr>
            <p:nvPr/>
          </p:nvGrpSpPr>
          <p:grpSpPr bwMode="auto">
            <a:xfrm>
              <a:off x="6611938" y="1517712"/>
              <a:ext cx="642938" cy="750736"/>
              <a:chOff x="1289" y="526"/>
              <a:chExt cx="668" cy="780"/>
            </a:xfrm>
          </p:grpSpPr>
          <p:sp>
            <p:nvSpPr>
              <p:cNvPr id="10268" name="Oval 38"/>
              <p:cNvSpPr>
                <a:spLocks noChangeArrowheads="1"/>
              </p:cNvSpPr>
              <p:nvPr/>
            </p:nvSpPr>
            <p:spPr bwMode="gray">
              <a:xfrm>
                <a:off x="1289" y="526"/>
                <a:ext cx="668" cy="78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p>
            </p:txBody>
          </p:sp>
          <p:sp>
            <p:nvSpPr>
              <p:cNvPr id="10269" name="Oval 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0"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1" name="Oval 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10272" name="Oval 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grpSp>
        <p:sp>
          <p:nvSpPr>
            <p:cNvPr id="10267" name="Text Box 43"/>
            <p:cNvSpPr txBox="1">
              <a:spLocks noChangeArrowheads="1"/>
            </p:cNvSpPr>
            <p:nvPr/>
          </p:nvSpPr>
          <p:spPr bwMode="gray">
            <a:xfrm>
              <a:off x="6746043" y="1663688"/>
              <a:ext cx="373820" cy="6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lang="en-US" altLang="zh-CN" sz="2400" b="1">
                  <a:solidFill>
                    <a:srgbClr val="000000"/>
                  </a:solidFill>
                  <a:latin typeface="微软雅黑" pitchFamily="34" charset="-122"/>
                  <a:ea typeface="微软雅黑" pitchFamily="34" charset="-122"/>
                </a:rPr>
                <a:t>3</a:t>
              </a:r>
            </a:p>
          </p:txBody>
        </p:sp>
      </p:grpSp>
      <p:sp>
        <p:nvSpPr>
          <p:cNvPr id="10259" name="AutoShape 45"/>
          <p:cNvSpPr>
            <a:spLocks noChangeArrowheads="1"/>
          </p:cNvSpPr>
          <p:nvPr/>
        </p:nvSpPr>
        <p:spPr bwMode="gray">
          <a:xfrm>
            <a:off x="5937250" y="3769519"/>
            <a:ext cx="2306638" cy="652463"/>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60" name="AutoShape 46"/>
          <p:cNvSpPr>
            <a:spLocks noChangeArrowheads="1"/>
          </p:cNvSpPr>
          <p:nvPr/>
        </p:nvSpPr>
        <p:spPr bwMode="gray">
          <a:xfrm>
            <a:off x="5981701" y="3787379"/>
            <a:ext cx="2206625" cy="531019"/>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2400" b="1">
                <a:latin typeface="微软雅黑" pitchFamily="34" charset="-122"/>
                <a:ea typeface="微软雅黑" pitchFamily="34" charset="-122"/>
              </a:rPr>
              <a:t>社交化</a:t>
            </a:r>
          </a:p>
        </p:txBody>
      </p:sp>
      <p:sp>
        <p:nvSpPr>
          <p:cNvPr id="10261" name="AutoShape 30"/>
          <p:cNvSpPr>
            <a:spLocks noChangeArrowheads="1"/>
          </p:cNvSpPr>
          <p:nvPr/>
        </p:nvSpPr>
        <p:spPr bwMode="gray">
          <a:xfrm>
            <a:off x="855663" y="3756422"/>
            <a:ext cx="2306637" cy="652463"/>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262" name="AutoShape 31"/>
          <p:cNvSpPr>
            <a:spLocks noChangeArrowheads="1"/>
          </p:cNvSpPr>
          <p:nvPr/>
        </p:nvSpPr>
        <p:spPr bwMode="gray">
          <a:xfrm>
            <a:off x="909638" y="3759994"/>
            <a:ext cx="2206625" cy="531019"/>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sz="2400" b="1">
                <a:latin typeface="微软雅黑" pitchFamily="34" charset="-122"/>
                <a:ea typeface="微软雅黑" pitchFamily="34" charset="-122"/>
              </a:rPr>
              <a:t>开放</a:t>
            </a:r>
          </a:p>
        </p:txBody>
      </p:sp>
      <p:sp>
        <p:nvSpPr>
          <p:cNvPr id="10263" name="TextBox 49"/>
          <p:cNvSpPr txBox="1">
            <a:spLocks noChangeArrowheads="1"/>
          </p:cNvSpPr>
          <p:nvPr/>
        </p:nvSpPr>
        <p:spPr bwMode="auto">
          <a:xfrm>
            <a:off x="914401" y="1465660"/>
            <a:ext cx="211296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动态构建的多核算体系与业务流程设计模型，为企业提供了适应其动态发展的开放性管理平台；</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en-US" altLang="zh-CN" sz="1200">
                <a:latin typeface="微软雅黑" pitchFamily="34" charset="-122"/>
                <a:ea typeface="微软雅黑" pitchFamily="34" charset="-122"/>
                <a:cs typeface="Arial" pitchFamily="34" charset="0"/>
              </a:rPr>
              <a:t>B/S</a:t>
            </a:r>
            <a:r>
              <a:rPr lang="zh-CN" altLang="en-US" sz="1200">
                <a:latin typeface="微软雅黑" pitchFamily="34" charset="-122"/>
                <a:ea typeface="微软雅黑" pitchFamily="34" charset="-122"/>
                <a:cs typeface="Arial" pitchFamily="34" charset="0"/>
              </a:rPr>
              <a:t>、多端支持、跨数据库支持、</a:t>
            </a:r>
            <a:r>
              <a:rPr lang="en-US" altLang="zh-CN" sz="1200">
                <a:latin typeface="微软雅黑" pitchFamily="34" charset="-122"/>
                <a:ea typeface="微软雅黑" pitchFamily="34" charset="-122"/>
                <a:cs typeface="Arial" pitchFamily="34" charset="0"/>
              </a:rPr>
              <a:t>SOA</a:t>
            </a:r>
            <a:r>
              <a:rPr lang="zh-CN" altLang="en-US" sz="1200">
                <a:latin typeface="微软雅黑" pitchFamily="34" charset="-122"/>
                <a:ea typeface="微软雅黑" pitchFamily="34" charset="-122"/>
                <a:cs typeface="Arial" pitchFamily="34" charset="0"/>
              </a:rPr>
              <a:t>架构，为企业提供了开放的信息化整合</a:t>
            </a:r>
            <a:r>
              <a:rPr lang="zh-CN" altLang="en-US" sz="1200" smtClean="0">
                <a:latin typeface="微软雅黑" pitchFamily="34" charset="-122"/>
                <a:ea typeface="微软雅黑" pitchFamily="34" charset="-122"/>
                <a:cs typeface="Arial" pitchFamily="34" charset="0"/>
              </a:rPr>
              <a:t>平台</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开放的</a:t>
            </a:r>
            <a:r>
              <a:rPr lang="en-US" altLang="zh-CN" sz="1200">
                <a:latin typeface="微软雅黑" pitchFamily="34" charset="-122"/>
                <a:ea typeface="微软雅黑" pitchFamily="34" charset="-122"/>
                <a:cs typeface="Arial" pitchFamily="34" charset="0"/>
              </a:rPr>
              <a:t>ERP</a:t>
            </a:r>
            <a:r>
              <a:rPr lang="zh-CN" altLang="en-US" sz="1200">
                <a:latin typeface="微软雅黑" pitchFamily="34" charset="-122"/>
                <a:ea typeface="微软雅黑" pitchFamily="34" charset="-122"/>
                <a:cs typeface="Arial" pitchFamily="34" charset="0"/>
              </a:rPr>
              <a:t>开发云平台，为伙伴、客户提供完整的</a:t>
            </a:r>
            <a:r>
              <a:rPr lang="en-US" altLang="zh-CN" sz="1200">
                <a:latin typeface="微软雅黑" pitchFamily="34" charset="-122"/>
                <a:ea typeface="微软雅黑" pitchFamily="34" charset="-122"/>
                <a:cs typeface="Arial" pitchFamily="34" charset="0"/>
              </a:rPr>
              <a:t>ERP</a:t>
            </a:r>
            <a:r>
              <a:rPr lang="zh-CN" altLang="en-US" sz="1200">
                <a:latin typeface="微软雅黑" pitchFamily="34" charset="-122"/>
                <a:ea typeface="微软雅黑" pitchFamily="34" charset="-122"/>
                <a:cs typeface="Arial" pitchFamily="34" charset="0"/>
              </a:rPr>
              <a:t>服务生态圈；</a:t>
            </a:r>
            <a:endParaRPr lang="en-US" altLang="zh-CN" sz="1200">
              <a:latin typeface="微软雅黑" pitchFamily="34" charset="-122"/>
              <a:ea typeface="微软雅黑" pitchFamily="34" charset="-122"/>
              <a:cs typeface="Arial" pitchFamily="34" charset="0"/>
            </a:endParaRPr>
          </a:p>
        </p:txBody>
      </p:sp>
      <p:sp>
        <p:nvSpPr>
          <p:cNvPr id="10264" name="TextBox 50"/>
          <p:cNvSpPr txBox="1">
            <a:spLocks noChangeArrowheads="1"/>
          </p:cNvSpPr>
          <p:nvPr/>
        </p:nvSpPr>
        <p:spPr bwMode="auto">
          <a:xfrm>
            <a:off x="3395663" y="1503760"/>
            <a:ext cx="2170112" cy="222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标准的管理模式：</a:t>
            </a:r>
            <a:r>
              <a:rPr lang="en-US" altLang="zh-CN" sz="1200">
                <a:latin typeface="微软雅黑" pitchFamily="34" charset="-122"/>
                <a:ea typeface="微软雅黑" pitchFamily="34" charset="-122"/>
                <a:cs typeface="Arial" pitchFamily="34" charset="0"/>
              </a:rPr>
              <a:t>100</a:t>
            </a:r>
            <a:r>
              <a:rPr lang="zh-CN" altLang="en-US" sz="1200">
                <a:latin typeface="微软雅黑" pitchFamily="34" charset="-122"/>
                <a:ea typeface="微软雅黑" pitchFamily="34" charset="-122"/>
                <a:cs typeface="Arial" pitchFamily="34" charset="0"/>
              </a:rPr>
              <a:t>万家客户管理最佳实践；</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标准的业务架构：多会计准则、多币别、多地点、多组织、多税制应用框架；</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标准的业务建模：</a:t>
            </a:r>
            <a:r>
              <a:rPr lang="en-US" altLang="zh-CN" sz="1200">
                <a:latin typeface="微软雅黑" pitchFamily="34" charset="-122"/>
                <a:ea typeface="微软雅黑" pitchFamily="34" charset="-122"/>
                <a:cs typeface="Arial" pitchFamily="34" charset="0"/>
              </a:rPr>
              <a:t>28</a:t>
            </a:r>
            <a:r>
              <a:rPr lang="zh-CN" altLang="en-US" sz="1200">
                <a:latin typeface="微软雅黑" pitchFamily="34" charset="-122"/>
                <a:ea typeface="微软雅黑" pitchFamily="34" charset="-122"/>
                <a:cs typeface="Arial" pitchFamily="34" charset="0"/>
              </a:rPr>
              <a:t>种标准</a:t>
            </a:r>
            <a:r>
              <a:rPr lang="en-US" altLang="zh-CN" sz="1200">
                <a:latin typeface="微软雅黑" pitchFamily="34" charset="-122"/>
                <a:ea typeface="微软雅黑" pitchFamily="34" charset="-122"/>
                <a:cs typeface="Arial" pitchFamily="34" charset="0"/>
              </a:rPr>
              <a:t>ERP</a:t>
            </a:r>
            <a:r>
              <a:rPr lang="zh-CN" altLang="en-US" sz="1200">
                <a:latin typeface="微软雅黑" pitchFamily="34" charset="-122"/>
                <a:ea typeface="微软雅黑" pitchFamily="34" charset="-122"/>
                <a:cs typeface="Arial" pitchFamily="34" charset="0"/>
              </a:rPr>
              <a:t>领域模型、</a:t>
            </a:r>
            <a:r>
              <a:rPr lang="en-US" altLang="zh-CN" sz="1200">
                <a:latin typeface="微软雅黑" pitchFamily="34" charset="-122"/>
                <a:ea typeface="微软雅黑" pitchFamily="34" charset="-122"/>
                <a:cs typeface="Arial" pitchFamily="34" charset="0"/>
              </a:rPr>
              <a:t> 624</a:t>
            </a:r>
            <a:r>
              <a:rPr lang="zh-CN" altLang="en-US" sz="1200">
                <a:latin typeface="微软雅黑" pitchFamily="34" charset="-122"/>
                <a:ea typeface="微软雅黑" pitchFamily="34" charset="-122"/>
                <a:cs typeface="Arial" pitchFamily="34" charset="0"/>
              </a:rPr>
              <a:t>种模型元素、</a:t>
            </a:r>
            <a:r>
              <a:rPr lang="en-US" altLang="zh-CN" sz="1200">
                <a:latin typeface="微软雅黑" pitchFamily="34" charset="-122"/>
                <a:ea typeface="微软雅黑" pitchFamily="34" charset="-122"/>
                <a:cs typeface="Arial" pitchFamily="34" charset="0"/>
              </a:rPr>
              <a:t>12167</a:t>
            </a:r>
            <a:r>
              <a:rPr lang="zh-CN" altLang="en-US" sz="1200">
                <a:latin typeface="微软雅黑" pitchFamily="34" charset="-122"/>
                <a:ea typeface="微软雅黑" pitchFamily="34" charset="-122"/>
                <a:cs typeface="Arial" pitchFamily="34" charset="0"/>
              </a:rPr>
              <a:t>种模型元素属性组合，</a:t>
            </a:r>
            <a:r>
              <a:rPr lang="en-US" altLang="zh-CN" sz="1200">
                <a:latin typeface="微软雅黑" pitchFamily="34" charset="-122"/>
                <a:ea typeface="微软雅黑" pitchFamily="34" charset="-122"/>
                <a:cs typeface="Arial" pitchFamily="34" charset="0"/>
              </a:rPr>
              <a:t>126</a:t>
            </a:r>
            <a:r>
              <a:rPr lang="zh-CN" altLang="en-US" sz="1200">
                <a:latin typeface="微软雅黑" pitchFamily="34" charset="-122"/>
                <a:ea typeface="微软雅黑" pitchFamily="34" charset="-122"/>
                <a:cs typeface="Arial" pitchFamily="34" charset="0"/>
              </a:rPr>
              <a:t>个业务服务构件；</a:t>
            </a:r>
            <a:endParaRPr lang="en-US" altLang="zh-CN" sz="1200">
              <a:latin typeface="微软雅黑" pitchFamily="34" charset="-122"/>
              <a:ea typeface="微软雅黑" pitchFamily="34" charset="-122"/>
              <a:cs typeface="Arial" pitchFamily="34" charset="0"/>
            </a:endParaRPr>
          </a:p>
        </p:txBody>
      </p:sp>
      <p:sp>
        <p:nvSpPr>
          <p:cNvPr id="10265" name="TextBox 51"/>
          <p:cNvSpPr txBox="1">
            <a:spLocks noChangeArrowheads="1"/>
          </p:cNvSpPr>
          <p:nvPr/>
        </p:nvSpPr>
        <p:spPr bwMode="auto">
          <a:xfrm>
            <a:off x="5981701" y="1487091"/>
            <a:ext cx="2238375" cy="220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深度集成金蝶</a:t>
            </a:r>
            <a:r>
              <a:rPr lang="zh-CN" altLang="en-US" sz="1200" smtClean="0">
                <a:latin typeface="微软雅黑" pitchFamily="34" charset="-122"/>
                <a:ea typeface="微软雅黑" pitchFamily="34" charset="-122"/>
                <a:cs typeface="Arial" pitchFamily="34" charset="0"/>
              </a:rPr>
              <a:t>“讯通”</a:t>
            </a:r>
            <a:r>
              <a:rPr lang="zh-CN" altLang="en-US" sz="1200">
                <a:latin typeface="微软雅黑" pitchFamily="34" charset="-122"/>
                <a:ea typeface="微软雅黑" pitchFamily="34" charset="-122"/>
                <a:cs typeface="Arial" pitchFamily="34" charset="0"/>
              </a:rPr>
              <a:t>，构筑企业用户高效、协同的社交门户；</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面向角色的移动应用，为企业及用户搭建跨越空间、时间限制的工作环境；</a:t>
            </a:r>
            <a:endParaRPr lang="en-US" altLang="zh-CN" sz="1200">
              <a:latin typeface="微软雅黑" pitchFamily="34" charset="-122"/>
              <a:ea typeface="微软雅黑" pitchFamily="34" charset="-122"/>
              <a:cs typeface="Arial" pitchFamily="34" charset="0"/>
            </a:endParaRPr>
          </a:p>
          <a:p>
            <a:pPr>
              <a:spcBef>
                <a:spcPct val="20000"/>
              </a:spcBef>
              <a:buClr>
                <a:srgbClr val="E1B40C"/>
              </a:buClr>
              <a:buSzPct val="80000"/>
              <a:buFont typeface="Wingdings" pitchFamily="2" charset="2"/>
              <a:buChar char="l"/>
            </a:pPr>
            <a:r>
              <a:rPr lang="zh-CN" altLang="en-US" sz="1200">
                <a:latin typeface="微软雅黑" pitchFamily="34" charset="-122"/>
                <a:ea typeface="微软雅黑" pitchFamily="34" charset="-122"/>
                <a:cs typeface="Arial" pitchFamily="34" charset="0"/>
              </a:rPr>
              <a:t>面向群组、责任人的社交化流程驱动应用，将互联网技术完美融入管理中；</a:t>
            </a:r>
            <a:endParaRPr lang="en-US" altLang="zh-CN" sz="120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430889402"/>
      </p:ext>
    </p:extLst>
  </p:cSld>
  <p:clrMapOvr>
    <a:masterClrMapping/>
  </p:clrMapOvr>
  <p:transition>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字段</a:t>
            </a:r>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文件上传字段支持将文件字节流存储到数据库</a:t>
            </a:r>
            <a:r>
              <a:rPr lang="zh-CN" altLang="en-US" sz="1200" b="1" kern="0" dirty="0" smtClean="0">
                <a:solidFill>
                  <a:srgbClr val="FFFFFF"/>
                </a:solidFill>
                <a:latin typeface="微软雅黑" pitchFamily="34" charset="-122"/>
                <a:ea typeface="微软雅黑" pitchFamily="34" charset="-122"/>
                <a:cs typeface="Segoe UI" pitchFamily="34" charset="0"/>
              </a:rPr>
              <a:t>。</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提供私有下拉列表字段，</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枚举类型支持禁用，禁用后之前录入的单据可以查看到枚举值</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按钮控件、链接控件锁定性属性增加查看时锁定，默认勾选</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单据</a:t>
            </a:r>
            <a:r>
              <a:rPr lang="zh-CN" altLang="en-US" sz="1200" b="1" kern="0" dirty="0">
                <a:solidFill>
                  <a:srgbClr val="FFFFFF"/>
                </a:solidFill>
                <a:latin typeface="微软雅黑" pitchFamily="34" charset="-122"/>
                <a:ea typeface="微软雅黑" pitchFamily="34" charset="-122"/>
                <a:cs typeface="Segoe UI" pitchFamily="34" charset="0"/>
              </a:rPr>
              <a:t>体字段支持按</a:t>
            </a:r>
            <a:r>
              <a:rPr lang="en-US" altLang="zh-CN" sz="1200" b="1" kern="0" dirty="0">
                <a:solidFill>
                  <a:srgbClr val="FFFFFF"/>
                </a:solidFill>
                <a:latin typeface="微软雅黑" pitchFamily="34" charset="-122"/>
                <a:ea typeface="微软雅黑" pitchFamily="34" charset="-122"/>
                <a:cs typeface="Segoe UI" pitchFamily="34" charset="0"/>
              </a:rPr>
              <a:t>ctrl</a:t>
            </a:r>
            <a:r>
              <a:rPr lang="zh-CN" altLang="en-US" sz="1200" b="1" kern="0" dirty="0">
                <a:solidFill>
                  <a:srgbClr val="FFFFFF"/>
                </a:solidFill>
                <a:latin typeface="微软雅黑" pitchFamily="34" charset="-122"/>
                <a:ea typeface="微软雅黑" pitchFamily="34" charset="-122"/>
                <a:cs typeface="Segoe UI" pitchFamily="34" charset="0"/>
              </a:rPr>
              <a:t>选择行，光标处弹出</a:t>
            </a:r>
            <a:r>
              <a:rPr lang="en-US" altLang="zh-CN" sz="1200" b="1" kern="0" dirty="0">
                <a:solidFill>
                  <a:srgbClr val="FFFFFF"/>
                </a:solidFill>
                <a:latin typeface="微软雅黑" pitchFamily="34" charset="-122"/>
                <a:ea typeface="微软雅黑" pitchFamily="34" charset="-122"/>
                <a:cs typeface="Segoe UI" pitchFamily="34" charset="0"/>
              </a:rPr>
              <a:t>tips</a:t>
            </a:r>
            <a:r>
              <a:rPr lang="zh-CN" altLang="en-US" sz="1200" b="1" kern="0" dirty="0">
                <a:solidFill>
                  <a:srgbClr val="FFFFFF"/>
                </a:solidFill>
                <a:latin typeface="微软雅黑" pitchFamily="34" charset="-122"/>
                <a:ea typeface="微软雅黑" pitchFamily="34" charset="-122"/>
                <a:cs typeface="Segoe UI" pitchFamily="34" charset="0"/>
              </a:rPr>
              <a:t>展示，所选行字段汇总</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a:p>
            <a:pPr defTabSz="685794">
              <a:lnSpc>
                <a:spcPct val="150000"/>
              </a:lnSpc>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257" y="933511"/>
            <a:ext cx="5442291" cy="3476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913" y="878207"/>
            <a:ext cx="5461053" cy="367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256" y="905705"/>
            <a:ext cx="5692175" cy="3739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105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5"/>
                                        </p:tgtEl>
                                        <p:attrNameLst>
                                          <p:attrName>style.visibility</p:attrName>
                                        </p:attrNameLst>
                                      </p:cBhvr>
                                      <p:to>
                                        <p:strVal val="visible"/>
                                      </p:to>
                                    </p:set>
                                    <p:anim calcmode="lin" valueType="num">
                                      <p:cBhvr additive="base">
                                        <p:cTn id="13" dur="500" fill="hold"/>
                                        <p:tgtEl>
                                          <p:spTgt spid="5125"/>
                                        </p:tgtEl>
                                        <p:attrNameLst>
                                          <p:attrName>ppt_x</p:attrName>
                                        </p:attrNameLst>
                                      </p:cBhvr>
                                      <p:tavLst>
                                        <p:tav tm="0">
                                          <p:val>
                                            <p:strVal val="#ppt_x"/>
                                          </p:val>
                                        </p:tav>
                                        <p:tav tm="100000">
                                          <p:val>
                                            <p:strVal val="#ppt_x"/>
                                          </p:val>
                                        </p:tav>
                                      </p:tavLst>
                                    </p:anim>
                                    <p:anim calcmode="lin" valueType="num">
                                      <p:cBhvr additive="base">
                                        <p:cTn id="14"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3528" y="0"/>
            <a:ext cx="7128197" cy="520095"/>
          </a:xfrm>
        </p:spPr>
        <p:txBody>
          <a:bodyPr>
            <a:normAutofit/>
          </a:bodyPr>
          <a:lstStyle/>
          <a:p>
            <a:r>
              <a:rPr lang="en-US" altLang="zh-CN" dirty="0" smtClean="0"/>
              <a:t>BOS</a:t>
            </a:r>
            <a:r>
              <a:rPr lang="zh-CN" altLang="en-US" dirty="0" smtClean="0"/>
              <a:t>通用</a:t>
            </a:r>
            <a:endParaRPr lang="zh-CN" altLang="en-US" dirty="0"/>
          </a:p>
        </p:txBody>
      </p:sp>
      <p:sp>
        <p:nvSpPr>
          <p:cNvPr id="4"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5" name="Rectangle 9"/>
          <p:cNvSpPr/>
          <p:nvPr/>
        </p:nvSpPr>
        <p:spPr>
          <a:xfrm flipH="1">
            <a:off x="118104" y="1095471"/>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消息推送功能完善</a:t>
            </a:r>
            <a:r>
              <a:rPr lang="en-US" altLang="zh-CN" sz="1200" b="1" kern="0" dirty="0">
                <a:solidFill>
                  <a:srgbClr val="FFFFFF"/>
                </a:solidFill>
                <a:latin typeface="微软雅黑" pitchFamily="34" charset="-122"/>
                <a:ea typeface="微软雅黑" pitchFamily="34" charset="-122"/>
                <a:cs typeface="Segoe UI" pitchFamily="34" charset="0"/>
              </a:rPr>
              <a:t>-</a:t>
            </a:r>
            <a:r>
              <a:rPr lang="zh-CN" altLang="en-US" sz="1200" b="1" kern="0" dirty="0">
                <a:solidFill>
                  <a:srgbClr val="FFFFFF"/>
                </a:solidFill>
                <a:latin typeface="微软雅黑" pitchFamily="34" charset="-122"/>
                <a:ea typeface="微软雅黑" pitchFamily="34" charset="-122"/>
                <a:cs typeface="Segoe UI" pitchFamily="34" charset="0"/>
              </a:rPr>
              <a:t>携带</a:t>
            </a:r>
            <a:r>
              <a:rPr lang="zh-CN" altLang="en-US" sz="1200" b="1" kern="0" dirty="0" smtClean="0">
                <a:solidFill>
                  <a:srgbClr val="FFFFFF"/>
                </a:solidFill>
                <a:latin typeface="微软雅黑" pitchFamily="34" charset="-122"/>
                <a:ea typeface="微软雅黑" pitchFamily="34" charset="-122"/>
                <a:cs typeface="Segoe UI" pitchFamily="34" charset="0"/>
              </a:rPr>
              <a:t>附件</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多类别基础资料支持携带</a:t>
            </a:r>
            <a:r>
              <a:rPr lang="zh-CN" altLang="en-US" sz="1200" b="1" kern="0" dirty="0" smtClean="0">
                <a:solidFill>
                  <a:srgbClr val="FFFFFF"/>
                </a:solidFill>
                <a:latin typeface="微软雅黑" pitchFamily="34" charset="-122"/>
                <a:ea typeface="微软雅黑" pitchFamily="34" charset="-122"/>
                <a:cs typeface="Segoe UI" pitchFamily="34" charset="0"/>
              </a:rPr>
              <a:t>属性</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单据体属性增加不允许复制</a:t>
            </a:r>
            <a:r>
              <a:rPr lang="zh-CN" altLang="en-US" sz="1200" b="1" kern="0" dirty="0" smtClean="0">
                <a:solidFill>
                  <a:srgbClr val="FFFFFF"/>
                </a:solidFill>
                <a:latin typeface="微软雅黑" pitchFamily="34" charset="-122"/>
                <a:ea typeface="微软雅黑" pitchFamily="34" charset="-122"/>
                <a:cs typeface="Segoe UI" pitchFamily="34" charset="0"/>
              </a:rPr>
              <a:t>参数</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直接</a:t>
            </a:r>
            <a:r>
              <a:rPr lang="en-US" altLang="zh-CN" sz="1200" b="1" kern="0" dirty="0" err="1">
                <a:solidFill>
                  <a:srgbClr val="FFFFFF"/>
                </a:solidFill>
                <a:latin typeface="微软雅黑" pitchFamily="34" charset="-122"/>
                <a:ea typeface="微软雅黑" pitchFamily="34" charset="-122"/>
                <a:cs typeface="Segoe UI" pitchFamily="34" charset="0"/>
              </a:rPr>
              <a:t>sql</a:t>
            </a:r>
            <a:r>
              <a:rPr lang="zh-CN" altLang="en-US" sz="1200" b="1" kern="0" dirty="0">
                <a:solidFill>
                  <a:srgbClr val="FFFFFF"/>
                </a:solidFill>
                <a:latin typeface="微软雅黑" pitchFamily="34" charset="-122"/>
                <a:ea typeface="微软雅黑" pitchFamily="34" charset="-122"/>
                <a:cs typeface="Segoe UI" pitchFamily="34" charset="0"/>
              </a:rPr>
              <a:t>账表支持分组</a:t>
            </a:r>
            <a:r>
              <a:rPr lang="zh-CN" altLang="en-US" sz="1200" b="1" kern="0" dirty="0" smtClean="0">
                <a:solidFill>
                  <a:srgbClr val="FFFFFF"/>
                </a:solidFill>
                <a:latin typeface="微软雅黑" pitchFamily="34" charset="-122"/>
                <a:ea typeface="微软雅黑" pitchFamily="34" charset="-122"/>
                <a:cs typeface="Segoe UI" pitchFamily="34" charset="0"/>
              </a:rPr>
              <a:t>汇总</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空操作提示信息显示</a:t>
            </a:r>
            <a:r>
              <a:rPr lang="zh-CN" altLang="en-US" sz="1200" b="1" kern="0" dirty="0" smtClean="0">
                <a:solidFill>
                  <a:srgbClr val="FFFFFF"/>
                </a:solidFill>
                <a:latin typeface="微软雅黑" pitchFamily="34" charset="-122"/>
                <a:ea typeface="微软雅黑" pitchFamily="34" charset="-122"/>
                <a:cs typeface="Segoe UI" pitchFamily="34" charset="0"/>
              </a:rPr>
              <a:t>控制</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子单据体上使用状态转换操作及状态</a:t>
            </a:r>
            <a:r>
              <a:rPr lang="zh-CN" altLang="en-US" sz="1200" b="1" kern="0" dirty="0" smtClean="0">
                <a:solidFill>
                  <a:srgbClr val="FFFFFF"/>
                </a:solidFill>
                <a:latin typeface="微软雅黑" pitchFamily="34" charset="-122"/>
                <a:ea typeface="微软雅黑" pitchFamily="34" charset="-122"/>
                <a:cs typeface="Segoe UI" pitchFamily="34" charset="0"/>
              </a:rPr>
              <a:t>字段</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a:solidFill>
                  <a:srgbClr val="FFFFFF"/>
                </a:solidFill>
                <a:latin typeface="微软雅黑" pitchFamily="34" charset="-122"/>
                <a:ea typeface="微软雅黑" pitchFamily="34" charset="-122"/>
                <a:cs typeface="Segoe UI" pitchFamily="34" charset="0"/>
              </a:rPr>
              <a:t>子单据头增加过滤面板默认隐藏</a:t>
            </a:r>
            <a:r>
              <a:rPr lang="zh-CN" altLang="en-US" sz="1200" b="1" kern="0" dirty="0" smtClean="0">
                <a:solidFill>
                  <a:srgbClr val="FFFFFF"/>
                </a:solidFill>
                <a:latin typeface="微软雅黑" pitchFamily="34" charset="-122"/>
                <a:ea typeface="微软雅黑" pitchFamily="34" charset="-122"/>
                <a:cs typeface="Segoe UI" pitchFamily="34" charset="0"/>
              </a:rPr>
              <a:t>属性</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en-US" altLang="zh-CN" sz="1200" b="1" kern="0" dirty="0" smtClean="0">
                <a:solidFill>
                  <a:srgbClr val="FFFFFF"/>
                </a:solidFill>
                <a:latin typeface="微软雅黑" pitchFamily="34" charset="-122"/>
                <a:ea typeface="微软雅黑" pitchFamily="34" charset="-122"/>
                <a:cs typeface="Segoe UI" pitchFamily="34" charset="0"/>
              </a:rPr>
              <a:t>BOS</a:t>
            </a:r>
            <a:r>
              <a:rPr lang="zh-CN" altLang="en-US" sz="1200" b="1" kern="0" dirty="0" smtClean="0">
                <a:solidFill>
                  <a:srgbClr val="FFFFFF"/>
                </a:solidFill>
                <a:latin typeface="微软雅黑" pitchFamily="34" charset="-122"/>
                <a:ea typeface="微软雅黑" pitchFamily="34" charset="-122"/>
                <a:cs typeface="Segoe UI" pitchFamily="34" charset="0"/>
              </a:rPr>
              <a:t>系统参数设置</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a:p>
            <a:pPr defTabSz="685794">
              <a:lnSpc>
                <a:spcPct val="150000"/>
              </a:lnSpc>
              <a:defRPr/>
            </a:pPr>
            <a:endParaRPr lang="en-US" altLang="zh-CN" sz="1200" b="1" kern="0" dirty="0" smtClean="0">
              <a:solidFill>
                <a:srgbClr val="FFFFFF"/>
              </a:solidFill>
              <a:latin typeface="微软雅黑" pitchFamily="34" charset="-122"/>
              <a:ea typeface="微软雅黑" pitchFamily="34" charset="-122"/>
              <a:cs typeface="Segoe UI"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964765"/>
            <a:ext cx="57531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493" y="753337"/>
            <a:ext cx="5888189" cy="388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363" y="707943"/>
            <a:ext cx="6183819" cy="395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108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b="1" dirty="0" smtClean="0"/>
              <a:t>后台</a:t>
            </a:r>
            <a:r>
              <a:rPr lang="zh-CN" altLang="en-US" sz="2800" b="1" dirty="0"/>
              <a:t>打印任务</a:t>
            </a: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dirty="0"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grpSp>
        <p:nvGrpSpPr>
          <p:cNvPr id="9" name="组合 8"/>
          <p:cNvGrpSpPr/>
          <p:nvPr/>
        </p:nvGrpSpPr>
        <p:grpSpPr>
          <a:xfrm>
            <a:off x="107505" y="771552"/>
            <a:ext cx="2448271" cy="3863176"/>
            <a:chOff x="107505" y="771552"/>
            <a:chExt cx="2448271" cy="2520278"/>
          </a:xfrm>
        </p:grpSpPr>
        <p:sp>
          <p:nvSpPr>
            <p:cNvPr id="10"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1"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smtClean="0">
                  <a:solidFill>
                    <a:srgbClr val="FFFFFF"/>
                  </a:solidFill>
                  <a:latin typeface="微软雅黑" pitchFamily="34" charset="-122"/>
                  <a:ea typeface="微软雅黑" pitchFamily="34" charset="-122"/>
                  <a:cs typeface="Arial" panose="020B0604020202020204" pitchFamily="34" charset="0"/>
                </a:rPr>
                <a:t>列表、报表增加打印任务功能。</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基于过滤条件，创建打印任务。</a:t>
              </a:r>
              <a:endParaRPr lang="en-US" altLang="zh-CN" sz="1200" b="1" kern="0" dirty="0" smtClean="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r>
                <a:rPr lang="zh-CN" altLang="en-US" sz="1200" b="1" kern="0" dirty="0" smtClean="0">
                  <a:solidFill>
                    <a:srgbClr val="FFFFFF"/>
                  </a:solidFill>
                  <a:latin typeface="微软雅黑" pitchFamily="34" charset="-122"/>
                  <a:ea typeface="微软雅黑" pitchFamily="34" charset="-122"/>
                  <a:cs typeface="Segoe UI" pitchFamily="34" charset="0"/>
                </a:rPr>
                <a:t>打印任务列表支持多个任务一同打印。</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dirty="0">
                <a:solidFill>
                  <a:srgbClr val="FFFFFF"/>
                </a:solidFill>
                <a:latin typeface="微软雅黑" pitchFamily="34" charset="-122"/>
                <a:ea typeface="微软雅黑" pitchFamily="34" charset="-122"/>
                <a:cs typeface="Arial" panose="020B0604020202020204" pitchFamily="34"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995054"/>
            <a:ext cx="58388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3" y="915566"/>
            <a:ext cx="6143183" cy="34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752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marL="171434" indent="-171434" defTabSz="685715" fontAlgn="auto">
              <a:spcBef>
                <a:spcPts val="0"/>
              </a:spcBef>
              <a:spcAft>
                <a:spcPts val="0"/>
              </a:spcAft>
            </a:pPr>
            <a:r>
              <a:rPr lang="zh-CN" altLang="en-US" sz="2800" dirty="0" smtClean="0">
                <a:latin typeface="微软雅黑" pitchFamily="34" charset="-122"/>
                <a:ea typeface="微软雅黑" pitchFamily="34" charset="-122"/>
                <a:cs typeface="Arial" panose="020B0604020202020204" pitchFamily="34" charset="0"/>
              </a:rPr>
              <a:t>标准报表多模版打印</a:t>
            </a:r>
            <a:r>
              <a:rPr lang="zh-CN" altLang="en-US" sz="2800" dirty="0">
                <a:latin typeface="微软雅黑" pitchFamily="34" charset="-122"/>
                <a:ea typeface="微软雅黑" pitchFamily="34" charset="-122"/>
                <a:cs typeface="Arial" panose="020B0604020202020204" pitchFamily="34" charset="0"/>
              </a:rPr>
              <a:t>设置</a:t>
            </a:r>
            <a:endParaRPr lang="en-US" altLang="zh-CN" sz="2800" dirty="0">
              <a:latin typeface="微软雅黑" pitchFamily="34" charset="-122"/>
              <a:ea typeface="微软雅黑" pitchFamily="34" charset="-122"/>
              <a:cs typeface="Arial" panose="020B0604020202020204"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898090"/>
            <a:ext cx="5451881" cy="3592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519" y="843558"/>
            <a:ext cx="5985988" cy="3646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07505" y="771552"/>
            <a:ext cx="2448271" cy="3863176"/>
            <a:chOff x="107505" y="771552"/>
            <a:chExt cx="2448271" cy="2520278"/>
          </a:xfrm>
        </p:grpSpPr>
        <p:sp>
          <p:nvSpPr>
            <p:cNvPr id="10"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1"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套打设置标准报表模版提供高级打印设置。</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标准报表模版支持多模板打印，支持打印条件设置</a:t>
              </a:r>
              <a:r>
                <a:rPr lang="zh-CN" altLang="en-US" sz="1200" b="1" kern="0" dirty="0">
                  <a:solidFill>
                    <a:srgbClr val="FFFFFF"/>
                  </a:solidFill>
                  <a:latin typeface="微软雅黑" pitchFamily="34" charset="-122"/>
                  <a:ea typeface="微软雅黑" pitchFamily="34" charset="-122"/>
                  <a:cs typeface="Segoe UI" pitchFamily="34" charset="0"/>
                </a:rPr>
                <a:t>。</a:t>
              </a:r>
              <a:endParaRPr lang="en-US" altLang="zh-CN" sz="1200" b="1" kern="0" dirty="0">
                <a:solidFill>
                  <a:srgbClr val="FFFFFF"/>
                </a:solidFill>
                <a:latin typeface="微软雅黑" pitchFamily="34" charset="-122"/>
                <a:ea typeface="微软雅黑" pitchFamily="34" charset="-122"/>
                <a:cs typeface="Segoe UI" pitchFamily="34" charset="0"/>
              </a:endParaRPr>
            </a:p>
            <a:p>
              <a:pPr marL="171434" indent="-171434" defTabSz="685794">
                <a:lnSpc>
                  <a:spcPct val="150000"/>
                </a:lnSpc>
                <a:buFont typeface="Wingdings" pitchFamily="2" charset="2"/>
                <a:buChar char="l"/>
                <a:defRPr/>
              </a:pPr>
              <a:endParaRPr lang="en-US" altLang="zh-CN" sz="1200" b="1" dirty="0">
                <a:solidFill>
                  <a:srgbClr val="FFFFFF"/>
                </a:solidFill>
                <a:latin typeface="微软雅黑" pitchFamily="34" charset="-122"/>
                <a:ea typeface="微软雅黑" pitchFamily="34" charset="-122"/>
                <a:cs typeface="Arial" panose="020B0604020202020204" pitchFamily="34" charset="0"/>
              </a:endParaRPr>
            </a:p>
          </p:txBody>
        </p:sp>
      </p:grpSp>
    </p:spTree>
    <p:extLst>
      <p:ext uri="{BB962C8B-B14F-4D97-AF65-F5344CB8AC3E}">
        <p14:creationId xmlns:p14="http://schemas.microsoft.com/office/powerpoint/2010/main" val="3985844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marL="171434" indent="-171434" defTabSz="685715" fontAlgn="auto">
              <a:spcBef>
                <a:spcPts val="0"/>
              </a:spcBef>
              <a:spcAft>
                <a:spcPts val="0"/>
              </a:spcAft>
            </a:pPr>
            <a:r>
              <a:rPr lang="zh-CN" altLang="en-US" sz="2800" dirty="0">
                <a:latin typeface="微软雅黑" pitchFamily="34" charset="-122"/>
                <a:ea typeface="微软雅黑" pitchFamily="34" charset="-122"/>
                <a:cs typeface="Arial" panose="020B0604020202020204" pitchFamily="34" charset="0"/>
              </a:rPr>
              <a:t>套</a:t>
            </a:r>
            <a:r>
              <a:rPr lang="zh-CN" altLang="en-US" sz="2800" dirty="0" smtClean="0">
                <a:latin typeface="微软雅黑" pitchFamily="34" charset="-122"/>
                <a:ea typeface="微软雅黑" pitchFamily="34" charset="-122"/>
                <a:cs typeface="Arial" panose="020B0604020202020204" pitchFamily="34" charset="0"/>
              </a:rPr>
              <a:t>打通用</a:t>
            </a:r>
            <a:endParaRPr lang="en-US" altLang="zh-CN" sz="2800" dirty="0">
              <a:latin typeface="微软雅黑" pitchFamily="34" charset="-122"/>
              <a:ea typeface="微软雅黑" pitchFamily="34" charset="-122"/>
              <a:cs typeface="Arial" panose="020B0604020202020204" pitchFamily="34" charset="0"/>
            </a:endParaRPr>
          </a:p>
        </p:txBody>
      </p:sp>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dirty="0"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grpSp>
        <p:nvGrpSpPr>
          <p:cNvPr id="9" name="组合 8"/>
          <p:cNvGrpSpPr/>
          <p:nvPr/>
        </p:nvGrpSpPr>
        <p:grpSpPr>
          <a:xfrm>
            <a:off x="107505" y="771552"/>
            <a:ext cx="2448271" cy="3863176"/>
            <a:chOff x="107505" y="771552"/>
            <a:chExt cx="2448271" cy="2520278"/>
          </a:xfrm>
        </p:grpSpPr>
        <p:sp>
          <p:nvSpPr>
            <p:cNvPr id="10" name="Rectangle 8"/>
            <p:cNvSpPr/>
            <p:nvPr/>
          </p:nvSpPr>
          <p:spPr>
            <a:xfrm>
              <a:off x="107505" y="771552"/>
              <a:ext cx="2445250" cy="32391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77" tIns="34292" rIns="68577" bIns="34292" numCol="1" rtlCol="0" anchor="ctr" anchorCtr="0" compatLnSpc="1">
              <a:prstTxWarp prst="textNoShape">
                <a:avLst/>
              </a:prstTxWarp>
            </a:bodyPr>
            <a:lstStyle/>
            <a:p>
              <a:pPr defTabSz="685569"/>
              <a:r>
                <a:rPr lang="zh-CN" altLang="en-US" sz="1600" smtClean="0">
                  <a:gradFill>
                    <a:gsLst>
                      <a:gs pos="0">
                        <a:srgbClr val="FFFFFF"/>
                      </a:gs>
                      <a:gs pos="100000">
                        <a:srgbClr val="FFFFFF"/>
                      </a:gs>
                    </a:gsLst>
                    <a:lin ang="5400000" scaled="0"/>
                  </a:gradFill>
                  <a:latin typeface="微软雅黑" pitchFamily="34" charset="-122"/>
                  <a:ea typeface="微软雅黑" pitchFamily="34" charset="-122"/>
                </a:rPr>
                <a:t>功能介绍</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1" name="Rectangle 9"/>
            <p:cNvSpPr/>
            <p:nvPr/>
          </p:nvSpPr>
          <p:spPr>
            <a:xfrm flipH="1">
              <a:off x="118104" y="1095471"/>
              <a:ext cx="2437672" cy="2196359"/>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34" indent="-171434" defTabSz="685794">
                <a:buFont typeface="Wingdings" pitchFamily="2" charset="2"/>
                <a:buChar char="l"/>
                <a:defRPr/>
              </a:pPr>
              <a:endParaRPr lang="en-US" altLang="zh-CN" sz="1200" b="1" kern="0" dirty="0" smtClean="0">
                <a:solidFill>
                  <a:srgbClr val="FFFFFF"/>
                </a:solidFill>
                <a:ea typeface="Segoe UI" pitchFamily="34" charset="0"/>
                <a:cs typeface="Segoe UI"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单据节纸打印支持按连续套打预览模式记录页码，目前是记录总页数，要按单据记录页数</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套打支持直接</a:t>
              </a:r>
              <a:r>
                <a:rPr lang="en-US" altLang="zh-CN" sz="1200" b="1" dirty="0" err="1">
                  <a:solidFill>
                    <a:srgbClr val="FFFFFF"/>
                  </a:solidFill>
                  <a:latin typeface="微软雅黑" pitchFamily="34" charset="-122"/>
                  <a:ea typeface="微软雅黑" pitchFamily="34" charset="-122"/>
                  <a:cs typeface="Arial" panose="020B0604020202020204" pitchFamily="34" charset="0"/>
                </a:rPr>
                <a:t>sql</a:t>
              </a:r>
              <a:r>
                <a:rPr lang="zh-CN" altLang="en-US" sz="1200" b="1" dirty="0">
                  <a:solidFill>
                    <a:srgbClr val="FFFFFF"/>
                  </a:solidFill>
                  <a:latin typeface="微软雅黑" pitchFamily="34" charset="-122"/>
                  <a:ea typeface="微软雅黑" pitchFamily="34" charset="-122"/>
                  <a:cs typeface="Arial" panose="020B0604020202020204" pitchFamily="34" charset="0"/>
                </a:rPr>
                <a:t>账表表头字段数据源。</a:t>
              </a:r>
            </a:p>
            <a:p>
              <a:pPr marL="171434" indent="-171434" defTabSz="685794">
                <a:lnSpc>
                  <a:spcPct val="150000"/>
                </a:lnSpc>
                <a:buFont typeface="Wingdings" pitchFamily="2" charset="2"/>
                <a:buChar char="l"/>
                <a:defRPr/>
              </a:pPr>
              <a:r>
                <a:rPr lang="zh-CN" altLang="en-US" sz="1200" b="1" dirty="0" smtClean="0">
                  <a:solidFill>
                    <a:srgbClr val="FFFFFF"/>
                  </a:solidFill>
                  <a:latin typeface="微软雅黑" pitchFamily="34" charset="-122"/>
                  <a:ea typeface="微软雅黑" pitchFamily="34" charset="-122"/>
                  <a:cs typeface="Arial" panose="020B0604020202020204" pitchFamily="34" charset="0"/>
                </a:rPr>
                <a:t>套</a:t>
              </a:r>
              <a:r>
                <a:rPr lang="zh-CN" altLang="en-US" sz="1200" b="1" dirty="0">
                  <a:solidFill>
                    <a:srgbClr val="FFFFFF"/>
                  </a:solidFill>
                  <a:latin typeface="微软雅黑" pitchFamily="34" charset="-122"/>
                  <a:ea typeface="微软雅黑" pitchFamily="34" charset="-122"/>
                  <a:cs typeface="Arial" panose="020B0604020202020204" pitchFamily="34" charset="0"/>
                </a:rPr>
                <a:t>打数据源变量提供当前组织，打印时自动取当前登陆组织</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a:t>
              </a:r>
              <a:endParaRPr lang="en-US" altLang="zh-CN" sz="1200" b="1" dirty="0" smtClean="0">
                <a:solidFill>
                  <a:srgbClr val="FFFFFF"/>
                </a:solidFill>
                <a:latin typeface="微软雅黑" pitchFamily="34" charset="-122"/>
                <a:ea typeface="微软雅黑" pitchFamily="34" charset="-122"/>
                <a:cs typeface="Arial" panose="020B0604020202020204" pitchFamily="34" charset="0"/>
              </a:endParaRPr>
            </a:p>
            <a:p>
              <a:pPr marL="171434" indent="-171434" defTabSz="685794">
                <a:lnSpc>
                  <a:spcPct val="150000"/>
                </a:lnSpc>
                <a:buFont typeface="Wingdings" pitchFamily="2" charset="2"/>
                <a:buChar char="l"/>
                <a:defRPr/>
              </a:pPr>
              <a:r>
                <a:rPr lang="zh-CN" altLang="en-US" sz="1200" b="1" dirty="0">
                  <a:solidFill>
                    <a:srgbClr val="FFFFFF"/>
                  </a:solidFill>
                  <a:latin typeface="微软雅黑" pitchFamily="34" charset="-122"/>
                  <a:ea typeface="微软雅黑" pitchFamily="34" charset="-122"/>
                  <a:cs typeface="Arial" panose="020B0604020202020204" pitchFamily="34" charset="0"/>
                </a:rPr>
                <a:t>套打设置“应用到所有用户”支持权限控制。</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p:txBody>
        </p:sp>
      </p:gr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843558"/>
            <a:ext cx="2043342" cy="314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843558"/>
            <a:ext cx="3882389"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505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31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z="2800"/>
              <a:t>K/3 Cloud </a:t>
            </a:r>
            <a:r>
              <a:rPr lang="en-US" altLang="zh-CN" sz="2800" smtClean="0"/>
              <a:t>BOS</a:t>
            </a:r>
            <a:r>
              <a:rPr lang="zh-CN" altLang="en-US" sz="2800"/>
              <a:t> </a:t>
            </a:r>
            <a:r>
              <a:rPr lang="zh-CN" altLang="en-US" sz="2800" smtClean="0"/>
              <a:t>技术架构</a:t>
            </a:r>
            <a:endParaRPr lang="zh-CN" altLang="en-US"/>
          </a:p>
        </p:txBody>
      </p:sp>
      <p:pic>
        <p:nvPicPr>
          <p:cNvPr id="4" name="图片 4" descr="K3Cloud技术架构图.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55526"/>
            <a:ext cx="6552728" cy="453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30609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椭圆 107"/>
          <p:cNvSpPr/>
          <p:nvPr/>
        </p:nvSpPr>
        <p:spPr>
          <a:xfrm>
            <a:off x="0" y="1383507"/>
            <a:ext cx="9144000" cy="307895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12291" name="标题 2"/>
          <p:cNvSpPr>
            <a:spLocks noGrp="1"/>
          </p:cNvSpPr>
          <p:nvPr>
            <p:ph type="title"/>
          </p:nvPr>
        </p:nvSpPr>
        <p:spPr>
          <a:xfrm>
            <a:off x="395288" y="0"/>
            <a:ext cx="6697662" cy="465535"/>
          </a:xfrm>
        </p:spPr>
        <p:txBody>
          <a:bodyPr>
            <a:normAutofit/>
          </a:bodyPr>
          <a:lstStyle/>
          <a:p>
            <a:r>
              <a:rPr lang="en-US" altLang="zh-CN" smtClean="0">
                <a:latin typeface="微软雅黑" pitchFamily="34" charset="-122"/>
                <a:ea typeface="微软雅黑" pitchFamily="34" charset="-122"/>
              </a:rPr>
              <a:t>K/3 Cloud</a:t>
            </a:r>
            <a:r>
              <a:rPr smtClean="0">
                <a:latin typeface="微软雅黑" pitchFamily="34" charset="-122"/>
                <a:ea typeface="微软雅黑" pitchFamily="34" charset="-122"/>
              </a:rPr>
              <a:t>平台化的业务架构</a:t>
            </a:r>
          </a:p>
        </p:txBody>
      </p:sp>
      <p:sp>
        <p:nvSpPr>
          <p:cNvPr id="4" name="椭圆 3"/>
          <p:cNvSpPr/>
          <p:nvPr/>
        </p:nvSpPr>
        <p:spPr bwMode="auto">
          <a:xfrm>
            <a:off x="179513" y="2517744"/>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5" name="椭圆 4"/>
          <p:cNvSpPr/>
          <p:nvPr/>
        </p:nvSpPr>
        <p:spPr bwMode="auto">
          <a:xfrm>
            <a:off x="539553" y="2139702"/>
            <a:ext cx="1040543"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6" name="椭圆 5"/>
          <p:cNvSpPr/>
          <p:nvPr/>
        </p:nvSpPr>
        <p:spPr bwMode="auto">
          <a:xfrm>
            <a:off x="1259632" y="1815666"/>
            <a:ext cx="1017774" cy="432048"/>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9" name="椭圆 8"/>
          <p:cNvSpPr/>
          <p:nvPr/>
        </p:nvSpPr>
        <p:spPr bwMode="auto">
          <a:xfrm>
            <a:off x="179513" y="3003798"/>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r>
              <a:rPr lang="zh-CN" altLang="en-US" sz="1400" dirty="0">
                <a:solidFill>
                  <a:schemeClr val="tx1"/>
                </a:solidFill>
                <a:latin typeface="微软雅黑" pitchFamily="34" charset="-122"/>
                <a:ea typeface="微软雅黑" pitchFamily="34" charset="-122"/>
              </a:rPr>
              <a:t>权限</a:t>
            </a:r>
            <a:endParaRPr lang="zh-CN" altLang="en-US" sz="1400" kern="0" dirty="0">
              <a:solidFill>
                <a:srgbClr val="000000"/>
              </a:solidFill>
              <a:latin typeface="+mn-ea"/>
            </a:endParaRPr>
          </a:p>
        </p:txBody>
      </p:sp>
      <p:sp>
        <p:nvSpPr>
          <p:cNvPr id="11" name="椭圆 10"/>
          <p:cNvSpPr/>
          <p:nvPr/>
        </p:nvSpPr>
        <p:spPr bwMode="auto">
          <a:xfrm>
            <a:off x="1005639" y="2319031"/>
            <a:ext cx="6922042" cy="1386845"/>
          </a:xfrm>
          <a:prstGeom prst="ellipse">
            <a:avLst/>
          </a:prstGeom>
          <a:solidFill>
            <a:schemeClr val="accent1">
              <a:lumMod val="20000"/>
              <a:lumOff val="8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fontAlgn="auto" hangingPunct="0">
              <a:spcBef>
                <a:spcPct val="50000"/>
              </a:spcBef>
              <a:spcAft>
                <a:spcPts val="0"/>
              </a:spcAft>
              <a:defRPr/>
            </a:pPr>
            <a:endParaRPr lang="zh-CN" altLang="en-US" sz="1400" kern="0">
              <a:solidFill>
                <a:sysClr val="windowText" lastClr="000000"/>
              </a:solidFill>
              <a:latin typeface="+mn-ea"/>
            </a:endParaRPr>
          </a:p>
        </p:txBody>
      </p:sp>
      <p:sp>
        <p:nvSpPr>
          <p:cNvPr id="12" name="椭圆 11"/>
          <p:cNvSpPr/>
          <p:nvPr/>
        </p:nvSpPr>
        <p:spPr bwMode="auto">
          <a:xfrm>
            <a:off x="6327776" y="3134916"/>
            <a:ext cx="1152525"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13" name="椭圆 12"/>
          <p:cNvSpPr/>
          <p:nvPr/>
        </p:nvSpPr>
        <p:spPr bwMode="auto">
          <a:xfrm>
            <a:off x="4611689" y="3455194"/>
            <a:ext cx="1150937"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14" name="椭圆 13"/>
          <p:cNvSpPr/>
          <p:nvPr/>
        </p:nvSpPr>
        <p:spPr bwMode="auto">
          <a:xfrm>
            <a:off x="2663825" y="3436144"/>
            <a:ext cx="1150938"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15" name="椭圆 14"/>
          <p:cNvSpPr/>
          <p:nvPr/>
        </p:nvSpPr>
        <p:spPr bwMode="auto">
          <a:xfrm>
            <a:off x="1042989" y="2895601"/>
            <a:ext cx="1152525"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16" name="椭圆 15"/>
          <p:cNvSpPr/>
          <p:nvPr/>
        </p:nvSpPr>
        <p:spPr bwMode="auto">
          <a:xfrm>
            <a:off x="2051720" y="2772520"/>
            <a:ext cx="4680520" cy="816143"/>
          </a:xfrm>
          <a:prstGeom prst="ellipse">
            <a:avLst/>
          </a:prstGeom>
          <a:solidFill>
            <a:schemeClr val="accent2">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a:solidFill>
                <a:srgbClr val="000000"/>
              </a:solidFill>
              <a:latin typeface="+mn-ea"/>
            </a:endParaRPr>
          </a:p>
        </p:txBody>
      </p:sp>
      <p:sp>
        <p:nvSpPr>
          <p:cNvPr id="17" name="椭圆 16"/>
          <p:cNvSpPr/>
          <p:nvPr/>
        </p:nvSpPr>
        <p:spPr bwMode="auto">
          <a:xfrm>
            <a:off x="3131841" y="3204569"/>
            <a:ext cx="2531029" cy="335594"/>
          </a:xfrm>
          <a:prstGeom prst="ellipse">
            <a:avLst/>
          </a:prstGeom>
          <a:solidFill>
            <a:schemeClr val="accent6">
              <a:lumMod val="60000"/>
              <a:lumOff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fontAlgn="auto" hangingPunct="0">
              <a:spcBef>
                <a:spcPct val="50000"/>
              </a:spcBef>
              <a:spcAft>
                <a:spcPts val="0"/>
              </a:spcAft>
              <a:defRPr/>
            </a:pPr>
            <a:endParaRPr lang="zh-CN" altLang="en-US" sz="1400" kern="0">
              <a:solidFill>
                <a:sysClr val="windowText" lastClr="000000"/>
              </a:solidFill>
              <a:latin typeface="+mn-ea"/>
            </a:endParaRPr>
          </a:p>
        </p:txBody>
      </p:sp>
      <p:pic>
        <p:nvPicPr>
          <p:cNvPr id="12317" name="Picture 7" descr="C:\Documents and Settings\Administrator\Local Settings\Temporary Internet Files\Content.IE5\VRHFJ5KW\MC90042920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4" y="2680097"/>
            <a:ext cx="574675"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3132138" y="3251598"/>
            <a:ext cx="2608262" cy="307777"/>
          </a:xfrm>
          <a:prstGeom prst="rect">
            <a:avLst/>
          </a:prstGeom>
        </p:spPr>
        <p:txBody>
          <a:bodyPr>
            <a:spAutoFit/>
          </a:bodyPr>
          <a:lstStyle/>
          <a:p>
            <a:pPr>
              <a:defRPr/>
            </a:pPr>
            <a:r>
              <a:rPr lang="en-US" altLang="zh-CN" sz="1400" dirty="0">
                <a:solidFill>
                  <a:schemeClr val="bg1"/>
                </a:solidFill>
                <a:latin typeface="+mn-ea"/>
                <a:ea typeface="+mn-ea"/>
              </a:rPr>
              <a:t>BOS</a:t>
            </a:r>
            <a:r>
              <a:rPr lang="zh-CN" altLang="en-US" sz="1400" dirty="0">
                <a:solidFill>
                  <a:schemeClr val="bg1"/>
                </a:solidFill>
                <a:latin typeface="+mn-ea"/>
                <a:ea typeface="+mn-ea"/>
              </a:rPr>
              <a:t>内核</a:t>
            </a:r>
            <a:r>
              <a:rPr lang="en-US" altLang="zh-CN" sz="1400" dirty="0">
                <a:solidFill>
                  <a:schemeClr val="bg1"/>
                </a:solidFill>
                <a:latin typeface="+mn-ea"/>
                <a:ea typeface="+mn-ea"/>
              </a:rPr>
              <a:t>(</a:t>
            </a:r>
            <a:r>
              <a:rPr lang="zh-CN" altLang="en-US" sz="1400" dirty="0">
                <a:solidFill>
                  <a:schemeClr val="bg1"/>
                </a:solidFill>
                <a:latin typeface="+mn-ea"/>
                <a:ea typeface="+mn-ea"/>
              </a:rPr>
              <a:t>接口</a:t>
            </a:r>
            <a:r>
              <a:rPr lang="en-US" altLang="zh-CN" sz="1400" dirty="0">
                <a:solidFill>
                  <a:schemeClr val="bg1"/>
                </a:solidFill>
                <a:latin typeface="+mn-ea"/>
                <a:ea typeface="+mn-ea"/>
              </a:rPr>
              <a:t>,</a:t>
            </a:r>
            <a:r>
              <a:rPr lang="zh-CN" altLang="en-US" sz="1400" dirty="0">
                <a:solidFill>
                  <a:schemeClr val="bg1"/>
                </a:solidFill>
                <a:latin typeface="+mn-ea"/>
                <a:ea typeface="+mn-ea"/>
              </a:rPr>
              <a:t>标准</a:t>
            </a:r>
            <a:r>
              <a:rPr lang="en-US" altLang="zh-CN" sz="1400" dirty="0">
                <a:solidFill>
                  <a:schemeClr val="bg1"/>
                </a:solidFill>
                <a:latin typeface="+mn-ea"/>
                <a:ea typeface="+mn-ea"/>
              </a:rPr>
              <a:t>,</a:t>
            </a:r>
            <a:r>
              <a:rPr lang="zh-CN" altLang="en-US" sz="1400" dirty="0">
                <a:solidFill>
                  <a:schemeClr val="bg1"/>
                </a:solidFill>
                <a:latin typeface="+mn-ea"/>
                <a:ea typeface="+mn-ea"/>
              </a:rPr>
              <a:t>基础设施</a:t>
            </a:r>
            <a:r>
              <a:rPr lang="en-US" altLang="zh-CN" sz="1400" dirty="0">
                <a:solidFill>
                  <a:schemeClr val="bg1"/>
                </a:solidFill>
                <a:latin typeface="+mn-ea"/>
                <a:ea typeface="+mn-ea"/>
              </a:rPr>
              <a:t>)</a:t>
            </a:r>
            <a:endParaRPr lang="zh-CN" altLang="en-US" sz="1400" dirty="0">
              <a:solidFill>
                <a:schemeClr val="bg1"/>
              </a:solidFill>
              <a:latin typeface="+mn-ea"/>
              <a:ea typeface="+mn-ea"/>
            </a:endParaRPr>
          </a:p>
        </p:txBody>
      </p:sp>
      <p:cxnSp>
        <p:nvCxnSpPr>
          <p:cNvPr id="47" name="直接连接符 46"/>
          <p:cNvCxnSpPr/>
          <p:nvPr/>
        </p:nvCxnSpPr>
        <p:spPr bwMode="auto">
          <a:xfrm>
            <a:off x="323850" y="1006079"/>
            <a:ext cx="8247063" cy="0"/>
          </a:xfrm>
          <a:prstGeom prst="line">
            <a:avLst/>
          </a:prstGeom>
          <a:noFill/>
          <a:ln w="25400" cap="flat" cmpd="sng" algn="ctr">
            <a:solidFill>
              <a:srgbClr val="BBE0E3">
                <a:lumMod val="50000"/>
              </a:srgbClr>
            </a:solidFill>
            <a:prstDash val="sysDot"/>
            <a:headEnd type="none" w="med" len="med"/>
            <a:tailEnd type="none" w="med" len="med"/>
          </a:ln>
          <a:effectLst>
            <a:outerShdw blurRad="40000" dist="20000" dir="5400000" rotWithShape="0">
              <a:srgbClr val="000000">
                <a:alpha val="38000"/>
              </a:srgbClr>
            </a:outerShdw>
          </a:effectLst>
        </p:spPr>
      </p:cxnSp>
      <p:grpSp>
        <p:nvGrpSpPr>
          <p:cNvPr id="48" name="组合 47"/>
          <p:cNvGrpSpPr/>
          <p:nvPr/>
        </p:nvGrpSpPr>
        <p:grpSpPr>
          <a:xfrm>
            <a:off x="1059678" y="573528"/>
            <a:ext cx="6752682" cy="432048"/>
            <a:chOff x="394998" y="4653136"/>
            <a:chExt cx="5776171" cy="936104"/>
          </a:xfrm>
          <a:solidFill>
            <a:srgbClr val="00B0F0">
              <a:alpha val="67000"/>
            </a:srgbClr>
          </a:solidFill>
        </p:grpSpPr>
        <p:sp>
          <p:nvSpPr>
            <p:cNvPr id="49" name="圆角矩形 48"/>
            <p:cNvSpPr/>
            <p:nvPr/>
          </p:nvSpPr>
          <p:spPr bwMode="auto">
            <a:xfrm>
              <a:off x="394998" y="4653136"/>
              <a:ext cx="1407530" cy="936104"/>
            </a:xfrm>
            <a:prstGeom prst="roundRect">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36000" rIns="0" bIns="36000" anchor="ctr"/>
            <a:lstStyle/>
            <a:p>
              <a:pPr algn="ctr" eaLnBrk="0" fontAlgn="auto" hangingPunct="0">
                <a:spcBef>
                  <a:spcPts val="0"/>
                </a:spcBef>
                <a:spcAft>
                  <a:spcPts val="0"/>
                </a:spcAft>
                <a:defRPr/>
              </a:pPr>
              <a:r>
                <a:rPr lang="zh-CN" altLang="en-US" sz="1400" kern="0" dirty="0">
                  <a:solidFill>
                    <a:schemeClr val="bg1"/>
                  </a:solidFill>
                  <a:latin typeface="微软雅黑" pitchFamily="34" charset="-122"/>
                  <a:ea typeface="微软雅黑" pitchFamily="34" charset="-122"/>
                </a:rPr>
                <a:t>标准</a:t>
              </a:r>
              <a:r>
                <a:rPr lang="en-US" altLang="zh-CN" sz="1400" kern="0" dirty="0">
                  <a:solidFill>
                    <a:schemeClr val="bg1"/>
                  </a:solidFill>
                  <a:latin typeface="微软雅黑" pitchFamily="34" charset="-122"/>
                  <a:ea typeface="微软雅黑" pitchFamily="34" charset="-122"/>
                </a:rPr>
                <a:t>+</a:t>
              </a:r>
              <a:r>
                <a:rPr lang="zh-CN" altLang="en-US" sz="1400" kern="0" dirty="0">
                  <a:solidFill>
                    <a:schemeClr val="bg1"/>
                  </a:solidFill>
                  <a:latin typeface="微软雅黑" pitchFamily="34" charset="-122"/>
                  <a:ea typeface="微软雅黑" pitchFamily="34" charset="-122"/>
                </a:rPr>
                <a:t>开放</a:t>
              </a:r>
              <a:endParaRPr lang="en-US" altLang="zh-CN" sz="1400" kern="0" dirty="0">
                <a:solidFill>
                  <a:schemeClr val="bg1"/>
                </a:solidFill>
                <a:latin typeface="微软雅黑" pitchFamily="34" charset="-122"/>
                <a:ea typeface="微软雅黑" pitchFamily="34" charset="-122"/>
              </a:endParaRPr>
            </a:p>
            <a:p>
              <a:pPr algn="ctr" eaLnBrk="0" fontAlgn="auto" hangingPunct="0">
                <a:spcBef>
                  <a:spcPts val="0"/>
                </a:spcBef>
                <a:spcAft>
                  <a:spcPts val="0"/>
                </a:spcAft>
                <a:defRPr/>
              </a:pPr>
              <a:r>
                <a:rPr lang="en-US" altLang="zh-CN" sz="1400" kern="0" dirty="0">
                  <a:solidFill>
                    <a:schemeClr val="bg1"/>
                  </a:solidFill>
                  <a:latin typeface="微软雅黑" pitchFamily="34" charset="-122"/>
                  <a:ea typeface="微软雅黑" pitchFamily="34" charset="-122"/>
                </a:rPr>
                <a:t>(</a:t>
              </a:r>
              <a:r>
                <a:rPr lang="zh-CN" altLang="en-US" sz="1400" kern="0" dirty="0">
                  <a:solidFill>
                    <a:schemeClr val="bg1"/>
                  </a:solidFill>
                  <a:latin typeface="微软雅黑" pitchFamily="34" charset="-122"/>
                  <a:ea typeface="微软雅黑" pitchFamily="34" charset="-122"/>
                </a:rPr>
                <a:t>交付转型</a:t>
              </a:r>
              <a:r>
                <a:rPr lang="en-US" altLang="zh-CN" sz="1400" kern="0" dirty="0">
                  <a:solidFill>
                    <a:schemeClr val="bg1"/>
                  </a:solidFill>
                  <a:latin typeface="微软雅黑" pitchFamily="34" charset="-122"/>
                  <a:ea typeface="微软雅黑" pitchFamily="34" charset="-122"/>
                </a:rPr>
                <a:t>)</a:t>
              </a:r>
            </a:p>
          </p:txBody>
        </p:sp>
        <p:sp>
          <p:nvSpPr>
            <p:cNvPr id="50" name="圆角矩形 49"/>
            <p:cNvSpPr/>
            <p:nvPr/>
          </p:nvSpPr>
          <p:spPr bwMode="auto">
            <a:xfrm>
              <a:off x="1868299" y="4653136"/>
              <a:ext cx="1383905" cy="936104"/>
            </a:xfrm>
            <a:prstGeom prst="roundRect">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36000" rIns="0" bIns="36000" anchor="ctr"/>
            <a:lstStyle/>
            <a:p>
              <a:pPr algn="ctr" eaLnBrk="0" hangingPunct="0">
                <a:spcBef>
                  <a:spcPts val="0"/>
                </a:spcBef>
                <a:defRPr/>
              </a:pPr>
              <a:r>
                <a:rPr lang="zh-CN" altLang="en-US" sz="1400" kern="0" dirty="0">
                  <a:solidFill>
                    <a:schemeClr val="bg1"/>
                  </a:solidFill>
                  <a:latin typeface="微软雅黑" pitchFamily="34" charset="-122"/>
                  <a:ea typeface="微软雅黑" pitchFamily="34" charset="-122"/>
                </a:rPr>
                <a:t>质量与效率</a:t>
              </a:r>
              <a:endParaRPr lang="en-US" altLang="zh-CN" sz="1400" kern="0" dirty="0">
                <a:solidFill>
                  <a:schemeClr val="bg1"/>
                </a:solidFill>
                <a:latin typeface="微软雅黑" pitchFamily="34" charset="-122"/>
                <a:ea typeface="微软雅黑" pitchFamily="34" charset="-122"/>
              </a:endParaRPr>
            </a:p>
            <a:p>
              <a:pPr algn="ctr" eaLnBrk="0" hangingPunct="0">
                <a:spcBef>
                  <a:spcPts val="0"/>
                </a:spcBef>
                <a:defRPr/>
              </a:pPr>
              <a:r>
                <a:rPr lang="zh-CN" altLang="en-US" sz="1400" kern="0" dirty="0">
                  <a:solidFill>
                    <a:schemeClr val="bg1"/>
                  </a:solidFill>
                  <a:latin typeface="微软雅黑" pitchFamily="34" charset="-122"/>
                  <a:ea typeface="微软雅黑" pitchFamily="34" charset="-122"/>
                </a:rPr>
                <a:t>（研发转型）</a:t>
              </a:r>
              <a:endParaRPr lang="en-US" altLang="zh-CN" sz="1400" kern="0" dirty="0">
                <a:solidFill>
                  <a:schemeClr val="bg1"/>
                </a:solidFill>
                <a:latin typeface="微软雅黑" pitchFamily="34" charset="-122"/>
                <a:ea typeface="微软雅黑" pitchFamily="34" charset="-122"/>
              </a:endParaRPr>
            </a:p>
          </p:txBody>
        </p:sp>
        <p:sp>
          <p:nvSpPr>
            <p:cNvPr id="51" name="圆角矩形 50"/>
            <p:cNvSpPr/>
            <p:nvPr/>
          </p:nvSpPr>
          <p:spPr bwMode="auto">
            <a:xfrm>
              <a:off x="3323312" y="4653136"/>
              <a:ext cx="1383905" cy="936104"/>
            </a:xfrm>
            <a:prstGeom prst="roundRect">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36000" rIns="0" bIns="36000" anchor="ctr"/>
            <a:lstStyle/>
            <a:p>
              <a:pPr algn="ctr" eaLnBrk="0" hangingPunct="0">
                <a:spcBef>
                  <a:spcPts val="0"/>
                </a:spcBef>
                <a:defRPr/>
              </a:pPr>
              <a:r>
                <a:rPr lang="zh-CN" altLang="en-US" sz="1400" kern="0" dirty="0">
                  <a:solidFill>
                    <a:schemeClr val="bg1"/>
                  </a:solidFill>
                  <a:latin typeface="微软雅黑" pitchFamily="34" charset="-122"/>
                  <a:ea typeface="微软雅黑" pitchFamily="34" charset="-122"/>
                </a:rPr>
                <a:t>开放的</a:t>
              </a:r>
              <a:r>
                <a:rPr lang="en-US" altLang="zh-CN" sz="1400" kern="0" dirty="0">
                  <a:solidFill>
                    <a:schemeClr val="bg1"/>
                  </a:solidFill>
                  <a:latin typeface="微软雅黑" pitchFamily="34" charset="-122"/>
                  <a:ea typeface="微软雅黑" pitchFamily="34" charset="-122"/>
                </a:rPr>
                <a:t>ERP</a:t>
              </a:r>
              <a:r>
                <a:rPr lang="zh-CN" altLang="en-US" sz="1400" kern="0" dirty="0">
                  <a:solidFill>
                    <a:schemeClr val="bg1"/>
                  </a:solidFill>
                  <a:latin typeface="微软雅黑" pitchFamily="34" charset="-122"/>
                  <a:ea typeface="微软雅黑" pitchFamily="34" charset="-122"/>
                </a:rPr>
                <a:t>云平台</a:t>
              </a:r>
              <a:endParaRPr lang="en-US" altLang="zh-CN" sz="1400" kern="0" dirty="0">
                <a:solidFill>
                  <a:schemeClr val="bg1"/>
                </a:solidFill>
                <a:latin typeface="微软雅黑" pitchFamily="34" charset="-122"/>
                <a:ea typeface="微软雅黑" pitchFamily="34" charset="-122"/>
              </a:endParaRPr>
            </a:p>
            <a:p>
              <a:pPr algn="ctr" eaLnBrk="0" hangingPunct="0">
                <a:spcBef>
                  <a:spcPts val="0"/>
                </a:spcBef>
                <a:defRPr/>
              </a:pPr>
              <a:r>
                <a:rPr lang="en-US" altLang="zh-CN" sz="1400" kern="0" dirty="0">
                  <a:solidFill>
                    <a:schemeClr val="bg1"/>
                  </a:solidFill>
                  <a:latin typeface="微软雅黑" pitchFamily="34" charset="-122"/>
                  <a:ea typeface="微软雅黑" pitchFamily="34" charset="-122"/>
                </a:rPr>
                <a:t>(</a:t>
              </a:r>
              <a:r>
                <a:rPr lang="zh-CN" altLang="en-US" sz="1400" kern="0" dirty="0">
                  <a:solidFill>
                    <a:schemeClr val="bg1"/>
                  </a:solidFill>
                  <a:latin typeface="微软雅黑" pitchFamily="34" charset="-122"/>
                  <a:ea typeface="微软雅黑" pitchFamily="34" charset="-122"/>
                </a:rPr>
                <a:t>运营转型</a:t>
              </a:r>
              <a:r>
                <a:rPr lang="en-US" altLang="zh-CN" sz="1400" kern="0" dirty="0">
                  <a:solidFill>
                    <a:schemeClr val="bg1"/>
                  </a:solidFill>
                  <a:latin typeface="微软雅黑" pitchFamily="34" charset="-122"/>
                  <a:ea typeface="微软雅黑" pitchFamily="34" charset="-122"/>
                </a:rPr>
                <a:t>)</a:t>
              </a:r>
            </a:p>
          </p:txBody>
        </p:sp>
        <p:sp>
          <p:nvSpPr>
            <p:cNvPr id="52" name="圆角矩形 51"/>
            <p:cNvSpPr/>
            <p:nvPr/>
          </p:nvSpPr>
          <p:spPr bwMode="auto">
            <a:xfrm>
              <a:off x="4787264" y="4653136"/>
              <a:ext cx="1383905" cy="936104"/>
            </a:xfrm>
            <a:prstGeom prst="roundRect">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36000" rIns="0" bIns="36000" anchor="ctr"/>
            <a:lstStyle/>
            <a:p>
              <a:pPr algn="ctr" eaLnBrk="0" fontAlgn="auto" hangingPunct="0">
                <a:spcBef>
                  <a:spcPts val="0"/>
                </a:spcBef>
                <a:spcAft>
                  <a:spcPts val="0"/>
                </a:spcAft>
                <a:defRPr/>
              </a:pPr>
              <a:r>
                <a:rPr lang="zh-CN" altLang="en-US" sz="1400" kern="0" dirty="0">
                  <a:solidFill>
                    <a:schemeClr val="bg1"/>
                  </a:solidFill>
                  <a:latin typeface="微软雅黑" pitchFamily="34" charset="-122"/>
                  <a:ea typeface="微软雅黑" pitchFamily="34" charset="-122"/>
                </a:rPr>
                <a:t>持续创造应用价值</a:t>
              </a:r>
              <a:endParaRPr lang="en-US" altLang="zh-CN" sz="1400" kern="0" dirty="0">
                <a:solidFill>
                  <a:schemeClr val="bg1"/>
                </a:solidFill>
                <a:latin typeface="微软雅黑" pitchFamily="34" charset="-122"/>
                <a:ea typeface="微软雅黑" pitchFamily="34" charset="-122"/>
              </a:endParaRPr>
            </a:p>
            <a:p>
              <a:pPr algn="ctr" eaLnBrk="0" fontAlgn="auto" hangingPunct="0">
                <a:spcBef>
                  <a:spcPts val="0"/>
                </a:spcBef>
                <a:spcAft>
                  <a:spcPts val="0"/>
                </a:spcAft>
                <a:defRPr/>
              </a:pPr>
              <a:r>
                <a:rPr lang="zh-CN" altLang="en-US" sz="1400" kern="0" dirty="0">
                  <a:solidFill>
                    <a:schemeClr val="bg1"/>
                  </a:solidFill>
                  <a:latin typeface="微软雅黑" pitchFamily="34" charset="-122"/>
                  <a:ea typeface="微软雅黑" pitchFamily="34" charset="-122"/>
                </a:rPr>
                <a:t>（客户应用转型）</a:t>
              </a:r>
            </a:p>
          </p:txBody>
        </p:sp>
      </p:grpSp>
      <p:sp>
        <p:nvSpPr>
          <p:cNvPr id="54" name="下箭头 53"/>
          <p:cNvSpPr/>
          <p:nvPr/>
        </p:nvSpPr>
        <p:spPr bwMode="auto">
          <a:xfrm rot="8179921">
            <a:off x="1401764" y="2434829"/>
            <a:ext cx="293687" cy="257175"/>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pic>
        <p:nvPicPr>
          <p:cNvPr id="12322"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247900"/>
            <a:ext cx="788988" cy="30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2409825"/>
            <a:ext cx="425450"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324" name="Picture 16" descr="C:\Documents and Settings\Administrator\Local Settings\Temporary Internet Files\Content.IE5\KLMBCPEF\MC90043157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1501" y="2409825"/>
            <a:ext cx="449263" cy="22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下箭头 68"/>
          <p:cNvSpPr/>
          <p:nvPr/>
        </p:nvSpPr>
        <p:spPr bwMode="auto">
          <a:xfrm rot="9658964">
            <a:off x="2330451" y="2235994"/>
            <a:ext cx="392113" cy="182166"/>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sp>
        <p:nvSpPr>
          <p:cNvPr id="70" name="下箭头 69"/>
          <p:cNvSpPr/>
          <p:nvPr/>
        </p:nvSpPr>
        <p:spPr bwMode="auto">
          <a:xfrm rot="10417731">
            <a:off x="3524251" y="2150269"/>
            <a:ext cx="390525" cy="182166"/>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sp>
        <p:nvSpPr>
          <p:cNvPr id="71" name="下箭头 70"/>
          <p:cNvSpPr/>
          <p:nvPr/>
        </p:nvSpPr>
        <p:spPr bwMode="auto">
          <a:xfrm rot="11147088">
            <a:off x="4905376" y="2159794"/>
            <a:ext cx="392113" cy="182166"/>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sp>
        <p:nvSpPr>
          <p:cNvPr id="72" name="下箭头 71"/>
          <p:cNvSpPr/>
          <p:nvPr/>
        </p:nvSpPr>
        <p:spPr bwMode="auto">
          <a:xfrm rot="11768526">
            <a:off x="6167438" y="2245519"/>
            <a:ext cx="392112" cy="180975"/>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sp>
        <p:nvSpPr>
          <p:cNvPr id="73" name="下箭头 72"/>
          <p:cNvSpPr/>
          <p:nvPr/>
        </p:nvSpPr>
        <p:spPr bwMode="auto">
          <a:xfrm rot="13191719">
            <a:off x="7226301" y="2464594"/>
            <a:ext cx="390525" cy="180975"/>
          </a:xfrm>
          <a:prstGeom prst="downArrow">
            <a:avLst/>
          </a:prstGeom>
          <a:solidFill>
            <a:schemeClr val="accent6">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sz="1800" kern="0" dirty="0">
              <a:solidFill>
                <a:prstClr val="white"/>
              </a:solidFill>
              <a:effectLst>
                <a:outerShdw blurRad="38100" dist="38100" dir="2700000" algn="tl">
                  <a:srgbClr val="000000">
                    <a:alpha val="43137"/>
                  </a:srgbClr>
                </a:outerShdw>
              </a:effectLst>
              <a:latin typeface="+mn-ea"/>
              <a:ea typeface="+mn-ea"/>
            </a:endParaRPr>
          </a:p>
        </p:txBody>
      </p:sp>
      <p:grpSp>
        <p:nvGrpSpPr>
          <p:cNvPr id="12330" name="组合 94"/>
          <p:cNvGrpSpPr>
            <a:grpSpLocks/>
          </p:cNvGrpSpPr>
          <p:nvPr/>
        </p:nvGrpSpPr>
        <p:grpSpPr bwMode="auto">
          <a:xfrm>
            <a:off x="2627313" y="2409825"/>
            <a:ext cx="588962" cy="217885"/>
            <a:chOff x="3238628" y="3038361"/>
            <a:chExt cx="698455" cy="321801"/>
          </a:xfrm>
        </p:grpSpPr>
        <p:sp>
          <p:nvSpPr>
            <p:cNvPr id="75" name="AutoShape 6"/>
            <p:cNvSpPr>
              <a:spLocks noChangeAspect="1" noChangeArrowheads="1" noTextEdit="1"/>
            </p:cNvSpPr>
            <p:nvPr/>
          </p:nvSpPr>
          <p:spPr bwMode="auto">
            <a:xfrm>
              <a:off x="3238628" y="3038361"/>
              <a:ext cx="698455" cy="3218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prstClr val="black"/>
                </a:solidFill>
                <a:latin typeface="+mn-ea"/>
                <a:ea typeface="+mn-ea"/>
              </a:endParaRPr>
            </a:p>
          </p:txBody>
        </p:sp>
        <p:sp>
          <p:nvSpPr>
            <p:cNvPr id="76" name="Freeform 8"/>
            <p:cNvSpPr>
              <a:spLocks/>
            </p:cNvSpPr>
            <p:nvPr/>
          </p:nvSpPr>
          <p:spPr bwMode="auto">
            <a:xfrm>
              <a:off x="3238628" y="3038361"/>
              <a:ext cx="163788" cy="151229"/>
            </a:xfrm>
            <a:custGeom>
              <a:avLst/>
              <a:gdLst>
                <a:gd name="T0" fmla="*/ 22 w 202"/>
                <a:gd name="T1" fmla="*/ 247 h 250"/>
                <a:gd name="T2" fmla="*/ 3 w 202"/>
                <a:gd name="T3" fmla="*/ 228 h 250"/>
                <a:gd name="T4" fmla="*/ 1 w 202"/>
                <a:gd name="T5" fmla="*/ 169 h 250"/>
                <a:gd name="T6" fmla="*/ 6 w 202"/>
                <a:gd name="T7" fmla="*/ 150 h 250"/>
                <a:gd name="T8" fmla="*/ 13 w 202"/>
                <a:gd name="T9" fmla="*/ 138 h 250"/>
                <a:gd name="T10" fmla="*/ 36 w 202"/>
                <a:gd name="T11" fmla="*/ 127 h 250"/>
                <a:gd name="T12" fmla="*/ 56 w 202"/>
                <a:gd name="T13" fmla="*/ 127 h 250"/>
                <a:gd name="T14" fmla="*/ 71 w 202"/>
                <a:gd name="T15" fmla="*/ 142 h 250"/>
                <a:gd name="T16" fmla="*/ 67 w 202"/>
                <a:gd name="T17" fmla="*/ 153 h 250"/>
                <a:gd name="T18" fmla="*/ 56 w 202"/>
                <a:gd name="T19" fmla="*/ 157 h 250"/>
                <a:gd name="T20" fmla="*/ 36 w 202"/>
                <a:gd name="T21" fmla="*/ 157 h 250"/>
                <a:gd name="T22" fmla="*/ 34 w 202"/>
                <a:gd name="T23" fmla="*/ 160 h 250"/>
                <a:gd name="T24" fmla="*/ 31 w 202"/>
                <a:gd name="T25" fmla="*/ 169 h 250"/>
                <a:gd name="T26" fmla="*/ 33 w 202"/>
                <a:gd name="T27" fmla="*/ 219 h 250"/>
                <a:gd name="T28" fmla="*/ 166 w 202"/>
                <a:gd name="T29" fmla="*/ 221 h 250"/>
                <a:gd name="T30" fmla="*/ 171 w 202"/>
                <a:gd name="T31" fmla="*/ 216 h 250"/>
                <a:gd name="T32" fmla="*/ 172 w 202"/>
                <a:gd name="T33" fmla="*/ 163 h 250"/>
                <a:gd name="T34" fmla="*/ 166 w 202"/>
                <a:gd name="T35" fmla="*/ 157 h 250"/>
                <a:gd name="T36" fmla="*/ 140 w 202"/>
                <a:gd name="T37" fmla="*/ 157 h 250"/>
                <a:gd name="T38" fmla="*/ 122 w 202"/>
                <a:gd name="T39" fmla="*/ 150 h 250"/>
                <a:gd name="T40" fmla="*/ 111 w 202"/>
                <a:gd name="T41" fmla="*/ 132 h 250"/>
                <a:gd name="T42" fmla="*/ 119 w 202"/>
                <a:gd name="T43" fmla="*/ 92 h 250"/>
                <a:gd name="T44" fmla="*/ 119 w 202"/>
                <a:gd name="T45" fmla="*/ 92 h 250"/>
                <a:gd name="T46" fmla="*/ 126 w 202"/>
                <a:gd name="T47" fmla="*/ 84 h 250"/>
                <a:gd name="T48" fmla="*/ 132 w 202"/>
                <a:gd name="T49" fmla="*/ 76 h 250"/>
                <a:gd name="T50" fmla="*/ 134 w 202"/>
                <a:gd name="T51" fmla="*/ 62 h 250"/>
                <a:gd name="T52" fmla="*/ 125 w 202"/>
                <a:gd name="T53" fmla="*/ 40 h 250"/>
                <a:gd name="T54" fmla="*/ 101 w 202"/>
                <a:gd name="T55" fmla="*/ 30 h 250"/>
                <a:gd name="T56" fmla="*/ 88 w 202"/>
                <a:gd name="T57" fmla="*/ 33 h 250"/>
                <a:gd name="T58" fmla="*/ 70 w 202"/>
                <a:gd name="T59" fmla="*/ 50 h 250"/>
                <a:gd name="T60" fmla="*/ 68 w 202"/>
                <a:gd name="T61" fmla="*/ 62 h 250"/>
                <a:gd name="T62" fmla="*/ 80 w 202"/>
                <a:gd name="T63" fmla="*/ 89 h 250"/>
                <a:gd name="T64" fmla="*/ 86 w 202"/>
                <a:gd name="T65" fmla="*/ 99 h 250"/>
                <a:gd name="T66" fmla="*/ 82 w 202"/>
                <a:gd name="T67" fmla="*/ 110 h 250"/>
                <a:gd name="T68" fmla="*/ 61 w 202"/>
                <a:gd name="T69" fmla="*/ 111 h 250"/>
                <a:gd name="T70" fmla="*/ 45 w 202"/>
                <a:gd name="T71" fmla="*/ 90 h 250"/>
                <a:gd name="T72" fmla="*/ 39 w 202"/>
                <a:gd name="T73" fmla="*/ 62 h 250"/>
                <a:gd name="T74" fmla="*/ 56 w 202"/>
                <a:gd name="T75" fmla="*/ 19 h 250"/>
                <a:gd name="T76" fmla="*/ 101 w 202"/>
                <a:gd name="T77" fmla="*/ 0 h 250"/>
                <a:gd name="T78" fmla="*/ 125 w 202"/>
                <a:gd name="T79" fmla="*/ 4 h 250"/>
                <a:gd name="T80" fmla="*/ 159 w 202"/>
                <a:gd name="T81" fmla="*/ 39 h 250"/>
                <a:gd name="T82" fmla="*/ 163 w 202"/>
                <a:gd name="T83" fmla="*/ 62 h 250"/>
                <a:gd name="T84" fmla="*/ 149 w 202"/>
                <a:gd name="T85" fmla="*/ 104 h 250"/>
                <a:gd name="T86" fmla="*/ 141 w 202"/>
                <a:gd name="T87" fmla="*/ 113 h 250"/>
                <a:gd name="T88" fmla="*/ 141 w 202"/>
                <a:gd name="T89" fmla="*/ 126 h 250"/>
                <a:gd name="T90" fmla="*/ 147 w 202"/>
                <a:gd name="T91" fmla="*/ 127 h 250"/>
                <a:gd name="T92" fmla="*/ 180 w 202"/>
                <a:gd name="T93" fmla="*/ 130 h 250"/>
                <a:gd name="T94" fmla="*/ 199 w 202"/>
                <a:gd name="T95" fmla="*/ 150 h 250"/>
                <a:gd name="T96" fmla="*/ 202 w 202"/>
                <a:gd name="T97" fmla="*/ 215 h 250"/>
                <a:gd name="T98" fmla="*/ 196 w 202"/>
                <a:gd name="T99" fmla="*/ 234 h 250"/>
                <a:gd name="T100" fmla="*/ 174 w 202"/>
                <a:gd name="T101" fmla="*/ 249 h 250"/>
                <a:gd name="T102" fmla="*/ 37 w 202"/>
                <a:gd name="T10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 h="250">
                  <a:moveTo>
                    <a:pt x="37" y="250"/>
                  </a:moveTo>
                  <a:lnTo>
                    <a:pt x="37" y="250"/>
                  </a:lnTo>
                  <a:lnTo>
                    <a:pt x="30" y="249"/>
                  </a:lnTo>
                  <a:lnTo>
                    <a:pt x="22" y="247"/>
                  </a:lnTo>
                  <a:lnTo>
                    <a:pt x="16" y="245"/>
                  </a:lnTo>
                  <a:lnTo>
                    <a:pt x="12" y="240"/>
                  </a:lnTo>
                  <a:lnTo>
                    <a:pt x="7" y="234"/>
                  </a:lnTo>
                  <a:lnTo>
                    <a:pt x="3" y="228"/>
                  </a:lnTo>
                  <a:lnTo>
                    <a:pt x="1" y="222"/>
                  </a:lnTo>
                  <a:lnTo>
                    <a:pt x="0" y="215"/>
                  </a:lnTo>
                  <a:lnTo>
                    <a:pt x="0" y="215"/>
                  </a:lnTo>
                  <a:lnTo>
                    <a:pt x="1" y="169"/>
                  </a:lnTo>
                  <a:lnTo>
                    <a:pt x="1" y="169"/>
                  </a:lnTo>
                  <a:lnTo>
                    <a:pt x="1" y="163"/>
                  </a:lnTo>
                  <a:lnTo>
                    <a:pt x="3" y="156"/>
                  </a:lnTo>
                  <a:lnTo>
                    <a:pt x="6" y="150"/>
                  </a:lnTo>
                  <a:lnTo>
                    <a:pt x="9" y="144"/>
                  </a:lnTo>
                  <a:lnTo>
                    <a:pt x="9" y="144"/>
                  </a:lnTo>
                  <a:lnTo>
                    <a:pt x="9" y="144"/>
                  </a:lnTo>
                  <a:lnTo>
                    <a:pt x="13" y="138"/>
                  </a:lnTo>
                  <a:lnTo>
                    <a:pt x="19" y="133"/>
                  </a:lnTo>
                  <a:lnTo>
                    <a:pt x="27" y="129"/>
                  </a:lnTo>
                  <a:lnTo>
                    <a:pt x="36" y="127"/>
                  </a:lnTo>
                  <a:lnTo>
                    <a:pt x="36" y="127"/>
                  </a:lnTo>
                  <a:lnTo>
                    <a:pt x="36" y="127"/>
                  </a:lnTo>
                  <a:lnTo>
                    <a:pt x="56" y="127"/>
                  </a:lnTo>
                  <a:lnTo>
                    <a:pt x="56" y="127"/>
                  </a:lnTo>
                  <a:lnTo>
                    <a:pt x="56" y="127"/>
                  </a:lnTo>
                  <a:lnTo>
                    <a:pt x="61" y="129"/>
                  </a:lnTo>
                  <a:lnTo>
                    <a:pt x="67" y="132"/>
                  </a:lnTo>
                  <a:lnTo>
                    <a:pt x="70" y="136"/>
                  </a:lnTo>
                  <a:lnTo>
                    <a:pt x="71" y="142"/>
                  </a:lnTo>
                  <a:lnTo>
                    <a:pt x="71" y="142"/>
                  </a:lnTo>
                  <a:lnTo>
                    <a:pt x="71" y="142"/>
                  </a:lnTo>
                  <a:lnTo>
                    <a:pt x="70" y="148"/>
                  </a:lnTo>
                  <a:lnTo>
                    <a:pt x="67" y="153"/>
                  </a:lnTo>
                  <a:lnTo>
                    <a:pt x="61" y="156"/>
                  </a:lnTo>
                  <a:lnTo>
                    <a:pt x="56" y="157"/>
                  </a:lnTo>
                  <a:lnTo>
                    <a:pt x="56" y="157"/>
                  </a:lnTo>
                  <a:lnTo>
                    <a:pt x="56" y="157"/>
                  </a:lnTo>
                  <a:lnTo>
                    <a:pt x="36" y="157"/>
                  </a:lnTo>
                  <a:lnTo>
                    <a:pt x="36" y="157"/>
                  </a:lnTo>
                  <a:lnTo>
                    <a:pt x="36" y="157"/>
                  </a:lnTo>
                  <a:lnTo>
                    <a:pt x="36" y="157"/>
                  </a:lnTo>
                  <a:lnTo>
                    <a:pt x="36" y="157"/>
                  </a:lnTo>
                  <a:lnTo>
                    <a:pt x="36" y="157"/>
                  </a:lnTo>
                  <a:lnTo>
                    <a:pt x="34" y="160"/>
                  </a:lnTo>
                  <a:lnTo>
                    <a:pt x="34" y="160"/>
                  </a:lnTo>
                  <a:lnTo>
                    <a:pt x="34" y="160"/>
                  </a:lnTo>
                  <a:lnTo>
                    <a:pt x="31" y="164"/>
                  </a:lnTo>
                  <a:lnTo>
                    <a:pt x="31" y="169"/>
                  </a:lnTo>
                  <a:lnTo>
                    <a:pt x="31" y="169"/>
                  </a:lnTo>
                  <a:lnTo>
                    <a:pt x="31" y="215"/>
                  </a:lnTo>
                  <a:lnTo>
                    <a:pt x="31" y="215"/>
                  </a:lnTo>
                  <a:lnTo>
                    <a:pt x="31" y="216"/>
                  </a:lnTo>
                  <a:lnTo>
                    <a:pt x="33" y="219"/>
                  </a:lnTo>
                  <a:lnTo>
                    <a:pt x="34" y="221"/>
                  </a:lnTo>
                  <a:lnTo>
                    <a:pt x="37" y="221"/>
                  </a:lnTo>
                  <a:lnTo>
                    <a:pt x="37" y="221"/>
                  </a:lnTo>
                  <a:lnTo>
                    <a:pt x="166" y="221"/>
                  </a:lnTo>
                  <a:lnTo>
                    <a:pt x="166" y="221"/>
                  </a:lnTo>
                  <a:lnTo>
                    <a:pt x="168" y="221"/>
                  </a:lnTo>
                  <a:lnTo>
                    <a:pt x="171" y="219"/>
                  </a:lnTo>
                  <a:lnTo>
                    <a:pt x="171" y="216"/>
                  </a:lnTo>
                  <a:lnTo>
                    <a:pt x="172" y="215"/>
                  </a:lnTo>
                  <a:lnTo>
                    <a:pt x="172" y="215"/>
                  </a:lnTo>
                  <a:lnTo>
                    <a:pt x="172" y="163"/>
                  </a:lnTo>
                  <a:lnTo>
                    <a:pt x="172" y="163"/>
                  </a:lnTo>
                  <a:lnTo>
                    <a:pt x="171" y="162"/>
                  </a:lnTo>
                  <a:lnTo>
                    <a:pt x="171" y="160"/>
                  </a:lnTo>
                  <a:lnTo>
                    <a:pt x="168" y="159"/>
                  </a:lnTo>
                  <a:lnTo>
                    <a:pt x="166" y="157"/>
                  </a:lnTo>
                  <a:lnTo>
                    <a:pt x="166" y="157"/>
                  </a:lnTo>
                  <a:lnTo>
                    <a:pt x="147" y="157"/>
                  </a:lnTo>
                  <a:lnTo>
                    <a:pt x="147" y="157"/>
                  </a:lnTo>
                  <a:lnTo>
                    <a:pt x="140" y="157"/>
                  </a:lnTo>
                  <a:lnTo>
                    <a:pt x="134" y="156"/>
                  </a:lnTo>
                  <a:lnTo>
                    <a:pt x="128" y="153"/>
                  </a:lnTo>
                  <a:lnTo>
                    <a:pt x="122" y="150"/>
                  </a:lnTo>
                  <a:lnTo>
                    <a:pt x="122" y="150"/>
                  </a:lnTo>
                  <a:lnTo>
                    <a:pt x="122" y="150"/>
                  </a:lnTo>
                  <a:lnTo>
                    <a:pt x="117" y="144"/>
                  </a:lnTo>
                  <a:lnTo>
                    <a:pt x="114" y="138"/>
                  </a:lnTo>
                  <a:lnTo>
                    <a:pt x="111" y="132"/>
                  </a:lnTo>
                  <a:lnTo>
                    <a:pt x="111" y="124"/>
                  </a:lnTo>
                  <a:lnTo>
                    <a:pt x="111" y="124"/>
                  </a:lnTo>
                  <a:lnTo>
                    <a:pt x="111" y="95"/>
                  </a:lnTo>
                  <a:lnTo>
                    <a:pt x="119" y="92"/>
                  </a:lnTo>
                  <a:lnTo>
                    <a:pt x="119" y="92"/>
                  </a:lnTo>
                  <a:lnTo>
                    <a:pt x="119" y="92"/>
                  </a:lnTo>
                  <a:lnTo>
                    <a:pt x="119" y="92"/>
                  </a:lnTo>
                  <a:lnTo>
                    <a:pt x="119" y="92"/>
                  </a:lnTo>
                  <a:lnTo>
                    <a:pt x="120" y="90"/>
                  </a:lnTo>
                  <a:lnTo>
                    <a:pt x="120" y="90"/>
                  </a:lnTo>
                  <a:lnTo>
                    <a:pt x="120" y="90"/>
                  </a:lnTo>
                  <a:lnTo>
                    <a:pt x="126" y="84"/>
                  </a:lnTo>
                  <a:lnTo>
                    <a:pt x="126" y="84"/>
                  </a:lnTo>
                  <a:lnTo>
                    <a:pt x="126" y="84"/>
                  </a:lnTo>
                  <a:lnTo>
                    <a:pt x="129" y="82"/>
                  </a:lnTo>
                  <a:lnTo>
                    <a:pt x="132" y="76"/>
                  </a:lnTo>
                  <a:lnTo>
                    <a:pt x="134" y="70"/>
                  </a:lnTo>
                  <a:lnTo>
                    <a:pt x="134" y="62"/>
                  </a:lnTo>
                  <a:lnTo>
                    <a:pt x="134" y="62"/>
                  </a:lnTo>
                  <a:lnTo>
                    <a:pt x="134" y="62"/>
                  </a:lnTo>
                  <a:lnTo>
                    <a:pt x="134" y="56"/>
                  </a:lnTo>
                  <a:lnTo>
                    <a:pt x="131" y="50"/>
                  </a:lnTo>
                  <a:lnTo>
                    <a:pt x="128" y="44"/>
                  </a:lnTo>
                  <a:lnTo>
                    <a:pt x="125" y="40"/>
                  </a:lnTo>
                  <a:lnTo>
                    <a:pt x="119" y="36"/>
                  </a:lnTo>
                  <a:lnTo>
                    <a:pt x="114" y="33"/>
                  </a:lnTo>
                  <a:lnTo>
                    <a:pt x="107" y="31"/>
                  </a:lnTo>
                  <a:lnTo>
                    <a:pt x="101" y="30"/>
                  </a:lnTo>
                  <a:lnTo>
                    <a:pt x="101" y="30"/>
                  </a:lnTo>
                  <a:lnTo>
                    <a:pt x="101" y="30"/>
                  </a:lnTo>
                  <a:lnTo>
                    <a:pt x="94" y="31"/>
                  </a:lnTo>
                  <a:lnTo>
                    <a:pt x="88" y="33"/>
                  </a:lnTo>
                  <a:lnTo>
                    <a:pt x="82" y="36"/>
                  </a:lnTo>
                  <a:lnTo>
                    <a:pt x="77" y="40"/>
                  </a:lnTo>
                  <a:lnTo>
                    <a:pt x="73" y="44"/>
                  </a:lnTo>
                  <a:lnTo>
                    <a:pt x="70" y="50"/>
                  </a:lnTo>
                  <a:lnTo>
                    <a:pt x="68" y="56"/>
                  </a:lnTo>
                  <a:lnTo>
                    <a:pt x="68" y="62"/>
                  </a:lnTo>
                  <a:lnTo>
                    <a:pt x="68" y="62"/>
                  </a:lnTo>
                  <a:lnTo>
                    <a:pt x="68" y="62"/>
                  </a:lnTo>
                  <a:lnTo>
                    <a:pt x="68" y="71"/>
                  </a:lnTo>
                  <a:lnTo>
                    <a:pt x="71" y="77"/>
                  </a:lnTo>
                  <a:lnTo>
                    <a:pt x="74" y="83"/>
                  </a:lnTo>
                  <a:lnTo>
                    <a:pt x="80" y="89"/>
                  </a:lnTo>
                  <a:lnTo>
                    <a:pt x="80" y="89"/>
                  </a:lnTo>
                  <a:lnTo>
                    <a:pt x="80" y="89"/>
                  </a:lnTo>
                  <a:lnTo>
                    <a:pt x="83" y="93"/>
                  </a:lnTo>
                  <a:lnTo>
                    <a:pt x="86" y="99"/>
                  </a:lnTo>
                  <a:lnTo>
                    <a:pt x="85" y="104"/>
                  </a:lnTo>
                  <a:lnTo>
                    <a:pt x="82" y="110"/>
                  </a:lnTo>
                  <a:lnTo>
                    <a:pt x="82" y="110"/>
                  </a:lnTo>
                  <a:lnTo>
                    <a:pt x="82" y="110"/>
                  </a:lnTo>
                  <a:lnTo>
                    <a:pt x="77" y="113"/>
                  </a:lnTo>
                  <a:lnTo>
                    <a:pt x="73" y="116"/>
                  </a:lnTo>
                  <a:lnTo>
                    <a:pt x="67" y="114"/>
                  </a:lnTo>
                  <a:lnTo>
                    <a:pt x="61" y="111"/>
                  </a:lnTo>
                  <a:lnTo>
                    <a:pt x="61" y="111"/>
                  </a:lnTo>
                  <a:lnTo>
                    <a:pt x="61" y="111"/>
                  </a:lnTo>
                  <a:lnTo>
                    <a:pt x="52" y="102"/>
                  </a:lnTo>
                  <a:lnTo>
                    <a:pt x="45" y="90"/>
                  </a:lnTo>
                  <a:lnTo>
                    <a:pt x="40" y="77"/>
                  </a:lnTo>
                  <a:lnTo>
                    <a:pt x="39" y="62"/>
                  </a:lnTo>
                  <a:lnTo>
                    <a:pt x="39" y="62"/>
                  </a:lnTo>
                  <a:lnTo>
                    <a:pt x="39" y="62"/>
                  </a:lnTo>
                  <a:lnTo>
                    <a:pt x="39" y="50"/>
                  </a:lnTo>
                  <a:lnTo>
                    <a:pt x="43" y="39"/>
                  </a:lnTo>
                  <a:lnTo>
                    <a:pt x="49" y="28"/>
                  </a:lnTo>
                  <a:lnTo>
                    <a:pt x="56" y="19"/>
                  </a:lnTo>
                  <a:lnTo>
                    <a:pt x="65" y="10"/>
                  </a:lnTo>
                  <a:lnTo>
                    <a:pt x="76" y="4"/>
                  </a:lnTo>
                  <a:lnTo>
                    <a:pt x="88" y="1"/>
                  </a:lnTo>
                  <a:lnTo>
                    <a:pt x="101" y="0"/>
                  </a:lnTo>
                  <a:lnTo>
                    <a:pt x="101" y="0"/>
                  </a:lnTo>
                  <a:lnTo>
                    <a:pt x="101" y="0"/>
                  </a:lnTo>
                  <a:lnTo>
                    <a:pt x="113" y="1"/>
                  </a:lnTo>
                  <a:lnTo>
                    <a:pt x="125" y="4"/>
                  </a:lnTo>
                  <a:lnTo>
                    <a:pt x="137" y="10"/>
                  </a:lnTo>
                  <a:lnTo>
                    <a:pt x="146" y="19"/>
                  </a:lnTo>
                  <a:lnTo>
                    <a:pt x="153" y="28"/>
                  </a:lnTo>
                  <a:lnTo>
                    <a:pt x="159" y="39"/>
                  </a:lnTo>
                  <a:lnTo>
                    <a:pt x="162" y="50"/>
                  </a:lnTo>
                  <a:lnTo>
                    <a:pt x="163" y="62"/>
                  </a:lnTo>
                  <a:lnTo>
                    <a:pt x="163" y="62"/>
                  </a:lnTo>
                  <a:lnTo>
                    <a:pt x="163" y="62"/>
                  </a:lnTo>
                  <a:lnTo>
                    <a:pt x="162" y="76"/>
                  </a:lnTo>
                  <a:lnTo>
                    <a:pt x="159" y="87"/>
                  </a:lnTo>
                  <a:lnTo>
                    <a:pt x="154" y="96"/>
                  </a:lnTo>
                  <a:lnTo>
                    <a:pt x="149" y="104"/>
                  </a:lnTo>
                  <a:lnTo>
                    <a:pt x="149" y="104"/>
                  </a:lnTo>
                  <a:lnTo>
                    <a:pt x="149" y="104"/>
                  </a:lnTo>
                  <a:lnTo>
                    <a:pt x="141" y="113"/>
                  </a:lnTo>
                  <a:lnTo>
                    <a:pt x="141" y="113"/>
                  </a:lnTo>
                  <a:lnTo>
                    <a:pt x="141" y="124"/>
                  </a:lnTo>
                  <a:lnTo>
                    <a:pt x="141" y="124"/>
                  </a:lnTo>
                  <a:lnTo>
                    <a:pt x="141" y="126"/>
                  </a:lnTo>
                  <a:lnTo>
                    <a:pt x="141" y="126"/>
                  </a:lnTo>
                  <a:lnTo>
                    <a:pt x="141" y="126"/>
                  </a:lnTo>
                  <a:lnTo>
                    <a:pt x="143" y="127"/>
                  </a:lnTo>
                  <a:lnTo>
                    <a:pt x="147" y="127"/>
                  </a:lnTo>
                  <a:lnTo>
                    <a:pt x="147" y="127"/>
                  </a:lnTo>
                  <a:lnTo>
                    <a:pt x="166" y="127"/>
                  </a:lnTo>
                  <a:lnTo>
                    <a:pt x="166" y="127"/>
                  </a:lnTo>
                  <a:lnTo>
                    <a:pt x="174" y="129"/>
                  </a:lnTo>
                  <a:lnTo>
                    <a:pt x="180" y="130"/>
                  </a:lnTo>
                  <a:lnTo>
                    <a:pt x="186" y="133"/>
                  </a:lnTo>
                  <a:lnTo>
                    <a:pt x="192" y="138"/>
                  </a:lnTo>
                  <a:lnTo>
                    <a:pt x="196" y="144"/>
                  </a:lnTo>
                  <a:lnTo>
                    <a:pt x="199" y="150"/>
                  </a:lnTo>
                  <a:lnTo>
                    <a:pt x="201" y="157"/>
                  </a:lnTo>
                  <a:lnTo>
                    <a:pt x="202" y="163"/>
                  </a:lnTo>
                  <a:lnTo>
                    <a:pt x="202" y="163"/>
                  </a:lnTo>
                  <a:lnTo>
                    <a:pt x="202" y="215"/>
                  </a:lnTo>
                  <a:lnTo>
                    <a:pt x="202" y="215"/>
                  </a:lnTo>
                  <a:lnTo>
                    <a:pt x="201" y="222"/>
                  </a:lnTo>
                  <a:lnTo>
                    <a:pt x="199" y="228"/>
                  </a:lnTo>
                  <a:lnTo>
                    <a:pt x="196" y="234"/>
                  </a:lnTo>
                  <a:lnTo>
                    <a:pt x="192" y="240"/>
                  </a:lnTo>
                  <a:lnTo>
                    <a:pt x="186" y="245"/>
                  </a:lnTo>
                  <a:lnTo>
                    <a:pt x="180" y="247"/>
                  </a:lnTo>
                  <a:lnTo>
                    <a:pt x="174" y="249"/>
                  </a:lnTo>
                  <a:lnTo>
                    <a:pt x="166" y="250"/>
                  </a:lnTo>
                  <a:lnTo>
                    <a:pt x="166" y="250"/>
                  </a:lnTo>
                  <a:lnTo>
                    <a:pt x="37" y="250"/>
                  </a:lnTo>
                  <a:lnTo>
                    <a:pt x="37" y="250"/>
                  </a:lnTo>
                  <a:close/>
                </a:path>
              </a:pathLst>
            </a:custGeom>
            <a:solidFill>
              <a:srgbClr val="0065A7"/>
            </a:solidFill>
            <a:ln w="9525">
              <a:noFill/>
              <a:round/>
              <a:headEnd/>
              <a:tailEnd/>
            </a:ln>
          </p:spPr>
          <p:txBody>
            <a:bodyPr/>
            <a:lstStyle/>
            <a:p>
              <a:pPr>
                <a:defRPr/>
              </a:pPr>
              <a:endParaRPr lang="zh-CN" altLang="en-US">
                <a:solidFill>
                  <a:prstClr val="black"/>
                </a:solidFill>
                <a:latin typeface="+mn-ea"/>
                <a:ea typeface="+mn-ea"/>
              </a:endParaRPr>
            </a:p>
          </p:txBody>
        </p:sp>
        <p:sp>
          <p:nvSpPr>
            <p:cNvPr id="77" name="Freeform 9"/>
            <p:cNvSpPr>
              <a:spLocks/>
            </p:cNvSpPr>
            <p:nvPr/>
          </p:nvSpPr>
          <p:spPr bwMode="auto">
            <a:xfrm>
              <a:off x="3240510" y="3208933"/>
              <a:ext cx="161906" cy="151229"/>
            </a:xfrm>
            <a:custGeom>
              <a:avLst/>
              <a:gdLst>
                <a:gd name="T0" fmla="*/ 21 w 201"/>
                <a:gd name="T1" fmla="*/ 247 h 250"/>
                <a:gd name="T2" fmla="*/ 2 w 201"/>
                <a:gd name="T3" fmla="*/ 228 h 250"/>
                <a:gd name="T4" fmla="*/ 0 w 201"/>
                <a:gd name="T5" fmla="*/ 168 h 250"/>
                <a:gd name="T6" fmla="*/ 5 w 201"/>
                <a:gd name="T7" fmla="*/ 149 h 250"/>
                <a:gd name="T8" fmla="*/ 12 w 201"/>
                <a:gd name="T9" fmla="*/ 137 h 250"/>
                <a:gd name="T10" fmla="*/ 35 w 201"/>
                <a:gd name="T11" fmla="*/ 127 h 250"/>
                <a:gd name="T12" fmla="*/ 55 w 201"/>
                <a:gd name="T13" fmla="*/ 127 h 250"/>
                <a:gd name="T14" fmla="*/ 70 w 201"/>
                <a:gd name="T15" fmla="*/ 142 h 250"/>
                <a:gd name="T16" fmla="*/ 66 w 201"/>
                <a:gd name="T17" fmla="*/ 152 h 250"/>
                <a:gd name="T18" fmla="*/ 55 w 201"/>
                <a:gd name="T19" fmla="*/ 157 h 250"/>
                <a:gd name="T20" fmla="*/ 35 w 201"/>
                <a:gd name="T21" fmla="*/ 157 h 250"/>
                <a:gd name="T22" fmla="*/ 33 w 201"/>
                <a:gd name="T23" fmla="*/ 160 h 250"/>
                <a:gd name="T24" fmla="*/ 30 w 201"/>
                <a:gd name="T25" fmla="*/ 168 h 250"/>
                <a:gd name="T26" fmla="*/ 32 w 201"/>
                <a:gd name="T27" fmla="*/ 219 h 250"/>
                <a:gd name="T28" fmla="*/ 165 w 201"/>
                <a:gd name="T29" fmla="*/ 220 h 250"/>
                <a:gd name="T30" fmla="*/ 170 w 201"/>
                <a:gd name="T31" fmla="*/ 216 h 250"/>
                <a:gd name="T32" fmla="*/ 171 w 201"/>
                <a:gd name="T33" fmla="*/ 163 h 250"/>
                <a:gd name="T34" fmla="*/ 165 w 201"/>
                <a:gd name="T35" fmla="*/ 157 h 250"/>
                <a:gd name="T36" fmla="*/ 139 w 201"/>
                <a:gd name="T37" fmla="*/ 157 h 250"/>
                <a:gd name="T38" fmla="*/ 121 w 201"/>
                <a:gd name="T39" fmla="*/ 149 h 250"/>
                <a:gd name="T40" fmla="*/ 110 w 201"/>
                <a:gd name="T41" fmla="*/ 131 h 250"/>
                <a:gd name="T42" fmla="*/ 118 w 201"/>
                <a:gd name="T43" fmla="*/ 91 h 250"/>
                <a:gd name="T44" fmla="*/ 118 w 201"/>
                <a:gd name="T45" fmla="*/ 91 h 250"/>
                <a:gd name="T46" fmla="*/ 125 w 201"/>
                <a:gd name="T47" fmla="*/ 84 h 250"/>
                <a:gd name="T48" fmla="*/ 131 w 201"/>
                <a:gd name="T49" fmla="*/ 75 h 250"/>
                <a:gd name="T50" fmla="*/ 133 w 201"/>
                <a:gd name="T51" fmla="*/ 62 h 250"/>
                <a:gd name="T52" fmla="*/ 124 w 201"/>
                <a:gd name="T53" fmla="*/ 40 h 250"/>
                <a:gd name="T54" fmla="*/ 100 w 201"/>
                <a:gd name="T55" fmla="*/ 29 h 250"/>
                <a:gd name="T56" fmla="*/ 87 w 201"/>
                <a:gd name="T57" fmla="*/ 32 h 250"/>
                <a:gd name="T58" fmla="*/ 69 w 201"/>
                <a:gd name="T59" fmla="*/ 50 h 250"/>
                <a:gd name="T60" fmla="*/ 67 w 201"/>
                <a:gd name="T61" fmla="*/ 62 h 250"/>
                <a:gd name="T62" fmla="*/ 79 w 201"/>
                <a:gd name="T63" fmla="*/ 88 h 250"/>
                <a:gd name="T64" fmla="*/ 82 w 201"/>
                <a:gd name="T65" fmla="*/ 93 h 250"/>
                <a:gd name="T66" fmla="*/ 81 w 201"/>
                <a:gd name="T67" fmla="*/ 109 h 250"/>
                <a:gd name="T68" fmla="*/ 66 w 201"/>
                <a:gd name="T69" fmla="*/ 114 h 250"/>
                <a:gd name="T70" fmla="*/ 51 w 201"/>
                <a:gd name="T71" fmla="*/ 102 h 250"/>
                <a:gd name="T72" fmla="*/ 38 w 201"/>
                <a:gd name="T73" fmla="*/ 62 h 250"/>
                <a:gd name="T74" fmla="*/ 48 w 201"/>
                <a:gd name="T75" fmla="*/ 28 h 250"/>
                <a:gd name="T76" fmla="*/ 87 w 201"/>
                <a:gd name="T77" fmla="*/ 1 h 250"/>
                <a:gd name="T78" fmla="*/ 112 w 201"/>
                <a:gd name="T79" fmla="*/ 1 h 250"/>
                <a:gd name="T80" fmla="*/ 152 w 201"/>
                <a:gd name="T81" fmla="*/ 28 h 250"/>
                <a:gd name="T82" fmla="*/ 162 w 201"/>
                <a:gd name="T83" fmla="*/ 62 h 250"/>
                <a:gd name="T84" fmla="*/ 153 w 201"/>
                <a:gd name="T85" fmla="*/ 96 h 250"/>
                <a:gd name="T86" fmla="*/ 140 w 201"/>
                <a:gd name="T87" fmla="*/ 112 h 250"/>
                <a:gd name="T88" fmla="*/ 140 w 201"/>
                <a:gd name="T89" fmla="*/ 127 h 250"/>
                <a:gd name="T90" fmla="*/ 146 w 201"/>
                <a:gd name="T91" fmla="*/ 127 h 250"/>
                <a:gd name="T92" fmla="*/ 173 w 201"/>
                <a:gd name="T93" fmla="*/ 128 h 250"/>
                <a:gd name="T94" fmla="*/ 195 w 201"/>
                <a:gd name="T95" fmla="*/ 143 h 250"/>
                <a:gd name="T96" fmla="*/ 201 w 201"/>
                <a:gd name="T97" fmla="*/ 163 h 250"/>
                <a:gd name="T98" fmla="*/ 198 w 201"/>
                <a:gd name="T99" fmla="*/ 228 h 250"/>
                <a:gd name="T100" fmla="*/ 179 w 201"/>
                <a:gd name="T101" fmla="*/ 247 h 250"/>
                <a:gd name="T102" fmla="*/ 36 w 201"/>
                <a:gd name="T10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250">
                  <a:moveTo>
                    <a:pt x="36" y="250"/>
                  </a:moveTo>
                  <a:lnTo>
                    <a:pt x="36" y="250"/>
                  </a:lnTo>
                  <a:lnTo>
                    <a:pt x="29" y="250"/>
                  </a:lnTo>
                  <a:lnTo>
                    <a:pt x="21" y="247"/>
                  </a:lnTo>
                  <a:lnTo>
                    <a:pt x="15" y="244"/>
                  </a:lnTo>
                  <a:lnTo>
                    <a:pt x="11" y="240"/>
                  </a:lnTo>
                  <a:lnTo>
                    <a:pt x="6" y="234"/>
                  </a:lnTo>
                  <a:lnTo>
                    <a:pt x="2" y="228"/>
                  </a:lnTo>
                  <a:lnTo>
                    <a:pt x="0" y="222"/>
                  </a:lnTo>
                  <a:lnTo>
                    <a:pt x="0" y="214"/>
                  </a:lnTo>
                  <a:lnTo>
                    <a:pt x="0" y="214"/>
                  </a:lnTo>
                  <a:lnTo>
                    <a:pt x="0" y="168"/>
                  </a:lnTo>
                  <a:lnTo>
                    <a:pt x="0" y="168"/>
                  </a:lnTo>
                  <a:lnTo>
                    <a:pt x="0" y="163"/>
                  </a:lnTo>
                  <a:lnTo>
                    <a:pt x="2" y="155"/>
                  </a:lnTo>
                  <a:lnTo>
                    <a:pt x="5" y="149"/>
                  </a:lnTo>
                  <a:lnTo>
                    <a:pt x="8" y="143"/>
                  </a:lnTo>
                  <a:lnTo>
                    <a:pt x="8" y="143"/>
                  </a:lnTo>
                  <a:lnTo>
                    <a:pt x="8" y="143"/>
                  </a:lnTo>
                  <a:lnTo>
                    <a:pt x="12" y="137"/>
                  </a:lnTo>
                  <a:lnTo>
                    <a:pt x="18" y="133"/>
                  </a:lnTo>
                  <a:lnTo>
                    <a:pt x="26" y="128"/>
                  </a:lnTo>
                  <a:lnTo>
                    <a:pt x="35" y="127"/>
                  </a:lnTo>
                  <a:lnTo>
                    <a:pt x="35" y="127"/>
                  </a:lnTo>
                  <a:lnTo>
                    <a:pt x="35" y="127"/>
                  </a:lnTo>
                  <a:lnTo>
                    <a:pt x="55" y="127"/>
                  </a:lnTo>
                  <a:lnTo>
                    <a:pt x="55" y="127"/>
                  </a:lnTo>
                  <a:lnTo>
                    <a:pt x="55" y="127"/>
                  </a:lnTo>
                  <a:lnTo>
                    <a:pt x="60" y="128"/>
                  </a:lnTo>
                  <a:lnTo>
                    <a:pt x="66" y="131"/>
                  </a:lnTo>
                  <a:lnTo>
                    <a:pt x="69" y="136"/>
                  </a:lnTo>
                  <a:lnTo>
                    <a:pt x="70" y="142"/>
                  </a:lnTo>
                  <a:lnTo>
                    <a:pt x="70" y="142"/>
                  </a:lnTo>
                  <a:lnTo>
                    <a:pt x="70" y="142"/>
                  </a:lnTo>
                  <a:lnTo>
                    <a:pt x="69" y="148"/>
                  </a:lnTo>
                  <a:lnTo>
                    <a:pt x="66" y="152"/>
                  </a:lnTo>
                  <a:lnTo>
                    <a:pt x="60" y="155"/>
                  </a:lnTo>
                  <a:lnTo>
                    <a:pt x="55" y="157"/>
                  </a:lnTo>
                  <a:lnTo>
                    <a:pt x="55" y="157"/>
                  </a:lnTo>
                  <a:lnTo>
                    <a:pt x="55" y="157"/>
                  </a:lnTo>
                  <a:lnTo>
                    <a:pt x="35" y="157"/>
                  </a:lnTo>
                  <a:lnTo>
                    <a:pt x="35" y="157"/>
                  </a:lnTo>
                  <a:lnTo>
                    <a:pt x="35" y="157"/>
                  </a:lnTo>
                  <a:lnTo>
                    <a:pt x="35" y="157"/>
                  </a:lnTo>
                  <a:lnTo>
                    <a:pt x="35" y="157"/>
                  </a:lnTo>
                  <a:lnTo>
                    <a:pt x="35" y="157"/>
                  </a:lnTo>
                  <a:lnTo>
                    <a:pt x="33" y="160"/>
                  </a:lnTo>
                  <a:lnTo>
                    <a:pt x="33" y="160"/>
                  </a:lnTo>
                  <a:lnTo>
                    <a:pt x="33" y="160"/>
                  </a:lnTo>
                  <a:lnTo>
                    <a:pt x="30" y="164"/>
                  </a:lnTo>
                  <a:lnTo>
                    <a:pt x="30" y="168"/>
                  </a:lnTo>
                  <a:lnTo>
                    <a:pt x="30" y="168"/>
                  </a:lnTo>
                  <a:lnTo>
                    <a:pt x="30" y="214"/>
                  </a:lnTo>
                  <a:lnTo>
                    <a:pt x="30" y="214"/>
                  </a:lnTo>
                  <a:lnTo>
                    <a:pt x="30" y="216"/>
                  </a:lnTo>
                  <a:lnTo>
                    <a:pt x="32" y="219"/>
                  </a:lnTo>
                  <a:lnTo>
                    <a:pt x="33" y="220"/>
                  </a:lnTo>
                  <a:lnTo>
                    <a:pt x="36" y="220"/>
                  </a:lnTo>
                  <a:lnTo>
                    <a:pt x="36" y="220"/>
                  </a:lnTo>
                  <a:lnTo>
                    <a:pt x="165" y="220"/>
                  </a:lnTo>
                  <a:lnTo>
                    <a:pt x="165" y="220"/>
                  </a:lnTo>
                  <a:lnTo>
                    <a:pt x="167" y="220"/>
                  </a:lnTo>
                  <a:lnTo>
                    <a:pt x="170" y="219"/>
                  </a:lnTo>
                  <a:lnTo>
                    <a:pt x="170" y="216"/>
                  </a:lnTo>
                  <a:lnTo>
                    <a:pt x="171" y="214"/>
                  </a:lnTo>
                  <a:lnTo>
                    <a:pt x="171" y="214"/>
                  </a:lnTo>
                  <a:lnTo>
                    <a:pt x="171" y="163"/>
                  </a:lnTo>
                  <a:lnTo>
                    <a:pt x="171" y="163"/>
                  </a:lnTo>
                  <a:lnTo>
                    <a:pt x="170" y="161"/>
                  </a:lnTo>
                  <a:lnTo>
                    <a:pt x="170" y="160"/>
                  </a:lnTo>
                  <a:lnTo>
                    <a:pt x="167" y="158"/>
                  </a:lnTo>
                  <a:lnTo>
                    <a:pt x="165" y="157"/>
                  </a:lnTo>
                  <a:lnTo>
                    <a:pt x="165" y="157"/>
                  </a:lnTo>
                  <a:lnTo>
                    <a:pt x="146" y="157"/>
                  </a:lnTo>
                  <a:lnTo>
                    <a:pt x="146" y="157"/>
                  </a:lnTo>
                  <a:lnTo>
                    <a:pt x="139" y="157"/>
                  </a:lnTo>
                  <a:lnTo>
                    <a:pt x="133" y="155"/>
                  </a:lnTo>
                  <a:lnTo>
                    <a:pt x="127" y="152"/>
                  </a:lnTo>
                  <a:lnTo>
                    <a:pt x="121" y="149"/>
                  </a:lnTo>
                  <a:lnTo>
                    <a:pt x="121" y="149"/>
                  </a:lnTo>
                  <a:lnTo>
                    <a:pt x="121" y="149"/>
                  </a:lnTo>
                  <a:lnTo>
                    <a:pt x="116" y="143"/>
                  </a:lnTo>
                  <a:lnTo>
                    <a:pt x="113" y="137"/>
                  </a:lnTo>
                  <a:lnTo>
                    <a:pt x="110" y="131"/>
                  </a:lnTo>
                  <a:lnTo>
                    <a:pt x="110" y="124"/>
                  </a:lnTo>
                  <a:lnTo>
                    <a:pt x="110" y="124"/>
                  </a:lnTo>
                  <a:lnTo>
                    <a:pt x="110" y="94"/>
                  </a:lnTo>
                  <a:lnTo>
                    <a:pt x="118" y="91"/>
                  </a:lnTo>
                  <a:lnTo>
                    <a:pt x="118" y="91"/>
                  </a:lnTo>
                  <a:lnTo>
                    <a:pt x="118" y="91"/>
                  </a:lnTo>
                  <a:lnTo>
                    <a:pt x="118" y="91"/>
                  </a:lnTo>
                  <a:lnTo>
                    <a:pt x="118" y="91"/>
                  </a:lnTo>
                  <a:lnTo>
                    <a:pt x="119" y="90"/>
                  </a:lnTo>
                  <a:lnTo>
                    <a:pt x="119" y="90"/>
                  </a:lnTo>
                  <a:lnTo>
                    <a:pt x="119" y="90"/>
                  </a:lnTo>
                  <a:lnTo>
                    <a:pt x="125" y="84"/>
                  </a:lnTo>
                  <a:lnTo>
                    <a:pt x="125" y="84"/>
                  </a:lnTo>
                  <a:lnTo>
                    <a:pt x="125" y="84"/>
                  </a:lnTo>
                  <a:lnTo>
                    <a:pt x="128" y="81"/>
                  </a:lnTo>
                  <a:lnTo>
                    <a:pt x="131" y="75"/>
                  </a:lnTo>
                  <a:lnTo>
                    <a:pt x="133" y="69"/>
                  </a:lnTo>
                  <a:lnTo>
                    <a:pt x="133" y="62"/>
                  </a:lnTo>
                  <a:lnTo>
                    <a:pt x="133" y="62"/>
                  </a:lnTo>
                  <a:lnTo>
                    <a:pt x="133" y="62"/>
                  </a:lnTo>
                  <a:lnTo>
                    <a:pt x="133" y="56"/>
                  </a:lnTo>
                  <a:lnTo>
                    <a:pt x="130" y="50"/>
                  </a:lnTo>
                  <a:lnTo>
                    <a:pt x="127" y="44"/>
                  </a:lnTo>
                  <a:lnTo>
                    <a:pt x="124" y="40"/>
                  </a:lnTo>
                  <a:lnTo>
                    <a:pt x="118" y="35"/>
                  </a:lnTo>
                  <a:lnTo>
                    <a:pt x="113" y="32"/>
                  </a:lnTo>
                  <a:lnTo>
                    <a:pt x="106" y="31"/>
                  </a:lnTo>
                  <a:lnTo>
                    <a:pt x="100" y="29"/>
                  </a:lnTo>
                  <a:lnTo>
                    <a:pt x="100" y="29"/>
                  </a:lnTo>
                  <a:lnTo>
                    <a:pt x="100" y="29"/>
                  </a:lnTo>
                  <a:lnTo>
                    <a:pt x="93" y="31"/>
                  </a:lnTo>
                  <a:lnTo>
                    <a:pt x="87" y="32"/>
                  </a:lnTo>
                  <a:lnTo>
                    <a:pt x="81" y="35"/>
                  </a:lnTo>
                  <a:lnTo>
                    <a:pt x="76" y="40"/>
                  </a:lnTo>
                  <a:lnTo>
                    <a:pt x="72" y="44"/>
                  </a:lnTo>
                  <a:lnTo>
                    <a:pt x="69" y="50"/>
                  </a:lnTo>
                  <a:lnTo>
                    <a:pt x="67" y="56"/>
                  </a:lnTo>
                  <a:lnTo>
                    <a:pt x="67" y="62"/>
                  </a:lnTo>
                  <a:lnTo>
                    <a:pt x="67" y="62"/>
                  </a:lnTo>
                  <a:lnTo>
                    <a:pt x="67" y="62"/>
                  </a:lnTo>
                  <a:lnTo>
                    <a:pt x="67" y="71"/>
                  </a:lnTo>
                  <a:lnTo>
                    <a:pt x="70" y="77"/>
                  </a:lnTo>
                  <a:lnTo>
                    <a:pt x="73" y="83"/>
                  </a:lnTo>
                  <a:lnTo>
                    <a:pt x="79" y="88"/>
                  </a:lnTo>
                  <a:lnTo>
                    <a:pt x="79" y="88"/>
                  </a:lnTo>
                  <a:lnTo>
                    <a:pt x="79" y="88"/>
                  </a:lnTo>
                  <a:lnTo>
                    <a:pt x="79" y="88"/>
                  </a:lnTo>
                  <a:lnTo>
                    <a:pt x="82" y="93"/>
                  </a:lnTo>
                  <a:lnTo>
                    <a:pt x="85" y="99"/>
                  </a:lnTo>
                  <a:lnTo>
                    <a:pt x="84" y="103"/>
                  </a:lnTo>
                  <a:lnTo>
                    <a:pt x="81" y="109"/>
                  </a:lnTo>
                  <a:lnTo>
                    <a:pt x="81" y="109"/>
                  </a:lnTo>
                  <a:lnTo>
                    <a:pt x="81" y="109"/>
                  </a:lnTo>
                  <a:lnTo>
                    <a:pt x="76" y="112"/>
                  </a:lnTo>
                  <a:lnTo>
                    <a:pt x="72" y="115"/>
                  </a:lnTo>
                  <a:lnTo>
                    <a:pt x="66" y="114"/>
                  </a:lnTo>
                  <a:lnTo>
                    <a:pt x="60" y="111"/>
                  </a:lnTo>
                  <a:lnTo>
                    <a:pt x="60" y="111"/>
                  </a:lnTo>
                  <a:lnTo>
                    <a:pt x="60" y="111"/>
                  </a:lnTo>
                  <a:lnTo>
                    <a:pt x="51" y="102"/>
                  </a:lnTo>
                  <a:lnTo>
                    <a:pt x="44" y="90"/>
                  </a:lnTo>
                  <a:lnTo>
                    <a:pt x="39" y="77"/>
                  </a:lnTo>
                  <a:lnTo>
                    <a:pt x="38" y="62"/>
                  </a:lnTo>
                  <a:lnTo>
                    <a:pt x="38" y="62"/>
                  </a:lnTo>
                  <a:lnTo>
                    <a:pt x="38" y="62"/>
                  </a:lnTo>
                  <a:lnTo>
                    <a:pt x="38" y="50"/>
                  </a:lnTo>
                  <a:lnTo>
                    <a:pt x="42" y="38"/>
                  </a:lnTo>
                  <a:lnTo>
                    <a:pt x="48" y="28"/>
                  </a:lnTo>
                  <a:lnTo>
                    <a:pt x="55" y="19"/>
                  </a:lnTo>
                  <a:lnTo>
                    <a:pt x="64" y="10"/>
                  </a:lnTo>
                  <a:lnTo>
                    <a:pt x="75" y="4"/>
                  </a:lnTo>
                  <a:lnTo>
                    <a:pt x="87" y="1"/>
                  </a:lnTo>
                  <a:lnTo>
                    <a:pt x="100" y="0"/>
                  </a:lnTo>
                  <a:lnTo>
                    <a:pt x="100" y="0"/>
                  </a:lnTo>
                  <a:lnTo>
                    <a:pt x="100" y="0"/>
                  </a:lnTo>
                  <a:lnTo>
                    <a:pt x="112" y="1"/>
                  </a:lnTo>
                  <a:lnTo>
                    <a:pt x="124" y="4"/>
                  </a:lnTo>
                  <a:lnTo>
                    <a:pt x="136" y="10"/>
                  </a:lnTo>
                  <a:lnTo>
                    <a:pt x="145" y="19"/>
                  </a:lnTo>
                  <a:lnTo>
                    <a:pt x="152" y="28"/>
                  </a:lnTo>
                  <a:lnTo>
                    <a:pt x="158" y="38"/>
                  </a:lnTo>
                  <a:lnTo>
                    <a:pt x="161" y="50"/>
                  </a:lnTo>
                  <a:lnTo>
                    <a:pt x="162" y="62"/>
                  </a:lnTo>
                  <a:lnTo>
                    <a:pt x="162" y="62"/>
                  </a:lnTo>
                  <a:lnTo>
                    <a:pt x="162" y="62"/>
                  </a:lnTo>
                  <a:lnTo>
                    <a:pt x="161" y="75"/>
                  </a:lnTo>
                  <a:lnTo>
                    <a:pt x="158" y="87"/>
                  </a:lnTo>
                  <a:lnTo>
                    <a:pt x="153" y="96"/>
                  </a:lnTo>
                  <a:lnTo>
                    <a:pt x="148" y="103"/>
                  </a:lnTo>
                  <a:lnTo>
                    <a:pt x="148" y="103"/>
                  </a:lnTo>
                  <a:lnTo>
                    <a:pt x="148" y="103"/>
                  </a:lnTo>
                  <a:lnTo>
                    <a:pt x="140" y="112"/>
                  </a:lnTo>
                  <a:lnTo>
                    <a:pt x="140" y="112"/>
                  </a:lnTo>
                  <a:lnTo>
                    <a:pt x="140" y="124"/>
                  </a:lnTo>
                  <a:lnTo>
                    <a:pt x="140" y="124"/>
                  </a:lnTo>
                  <a:lnTo>
                    <a:pt x="140" y="127"/>
                  </a:lnTo>
                  <a:lnTo>
                    <a:pt x="140" y="127"/>
                  </a:lnTo>
                  <a:lnTo>
                    <a:pt x="140" y="127"/>
                  </a:lnTo>
                  <a:lnTo>
                    <a:pt x="142" y="127"/>
                  </a:lnTo>
                  <a:lnTo>
                    <a:pt x="146" y="127"/>
                  </a:lnTo>
                  <a:lnTo>
                    <a:pt x="146" y="127"/>
                  </a:lnTo>
                  <a:lnTo>
                    <a:pt x="165" y="127"/>
                  </a:lnTo>
                  <a:lnTo>
                    <a:pt x="165" y="127"/>
                  </a:lnTo>
                  <a:lnTo>
                    <a:pt x="173" y="128"/>
                  </a:lnTo>
                  <a:lnTo>
                    <a:pt x="179" y="130"/>
                  </a:lnTo>
                  <a:lnTo>
                    <a:pt x="185" y="133"/>
                  </a:lnTo>
                  <a:lnTo>
                    <a:pt x="191" y="137"/>
                  </a:lnTo>
                  <a:lnTo>
                    <a:pt x="195" y="143"/>
                  </a:lnTo>
                  <a:lnTo>
                    <a:pt x="198" y="149"/>
                  </a:lnTo>
                  <a:lnTo>
                    <a:pt x="200" y="157"/>
                  </a:lnTo>
                  <a:lnTo>
                    <a:pt x="201" y="163"/>
                  </a:lnTo>
                  <a:lnTo>
                    <a:pt x="201" y="163"/>
                  </a:lnTo>
                  <a:lnTo>
                    <a:pt x="201" y="214"/>
                  </a:lnTo>
                  <a:lnTo>
                    <a:pt x="201" y="214"/>
                  </a:lnTo>
                  <a:lnTo>
                    <a:pt x="200" y="222"/>
                  </a:lnTo>
                  <a:lnTo>
                    <a:pt x="198" y="228"/>
                  </a:lnTo>
                  <a:lnTo>
                    <a:pt x="195" y="234"/>
                  </a:lnTo>
                  <a:lnTo>
                    <a:pt x="191" y="240"/>
                  </a:lnTo>
                  <a:lnTo>
                    <a:pt x="185" y="244"/>
                  </a:lnTo>
                  <a:lnTo>
                    <a:pt x="179" y="247"/>
                  </a:lnTo>
                  <a:lnTo>
                    <a:pt x="173" y="250"/>
                  </a:lnTo>
                  <a:lnTo>
                    <a:pt x="165" y="250"/>
                  </a:lnTo>
                  <a:lnTo>
                    <a:pt x="165" y="250"/>
                  </a:lnTo>
                  <a:lnTo>
                    <a:pt x="36" y="250"/>
                  </a:lnTo>
                  <a:lnTo>
                    <a:pt x="36" y="250"/>
                  </a:lnTo>
                  <a:close/>
                </a:path>
              </a:pathLst>
            </a:custGeom>
            <a:solidFill>
              <a:srgbClr val="0065A7"/>
            </a:solidFill>
            <a:ln w="9525">
              <a:noFill/>
              <a:round/>
              <a:headEnd/>
              <a:tailEnd/>
            </a:ln>
          </p:spPr>
          <p:txBody>
            <a:bodyPr/>
            <a:lstStyle/>
            <a:p>
              <a:pPr>
                <a:defRPr/>
              </a:pPr>
              <a:endParaRPr lang="zh-CN" altLang="en-US">
                <a:solidFill>
                  <a:prstClr val="black"/>
                </a:solidFill>
                <a:latin typeface="+mn-ea"/>
                <a:ea typeface="+mn-ea"/>
              </a:endParaRPr>
            </a:p>
          </p:txBody>
        </p:sp>
        <p:sp>
          <p:nvSpPr>
            <p:cNvPr id="78" name="Freeform 10"/>
            <p:cNvSpPr>
              <a:spLocks/>
            </p:cNvSpPr>
            <p:nvPr/>
          </p:nvSpPr>
          <p:spPr bwMode="auto">
            <a:xfrm>
              <a:off x="3775177" y="3038361"/>
              <a:ext cx="161906" cy="151229"/>
            </a:xfrm>
            <a:custGeom>
              <a:avLst/>
              <a:gdLst>
                <a:gd name="T0" fmla="*/ 23 w 201"/>
                <a:gd name="T1" fmla="*/ 247 h 250"/>
                <a:gd name="T2" fmla="*/ 3 w 201"/>
                <a:gd name="T3" fmla="*/ 228 h 250"/>
                <a:gd name="T4" fmla="*/ 0 w 201"/>
                <a:gd name="T5" fmla="*/ 169 h 250"/>
                <a:gd name="T6" fmla="*/ 5 w 201"/>
                <a:gd name="T7" fmla="*/ 150 h 250"/>
                <a:gd name="T8" fmla="*/ 14 w 201"/>
                <a:gd name="T9" fmla="*/ 138 h 250"/>
                <a:gd name="T10" fmla="*/ 35 w 201"/>
                <a:gd name="T11" fmla="*/ 127 h 250"/>
                <a:gd name="T12" fmla="*/ 55 w 201"/>
                <a:gd name="T13" fmla="*/ 127 h 250"/>
                <a:gd name="T14" fmla="*/ 70 w 201"/>
                <a:gd name="T15" fmla="*/ 142 h 250"/>
                <a:gd name="T16" fmla="*/ 66 w 201"/>
                <a:gd name="T17" fmla="*/ 153 h 250"/>
                <a:gd name="T18" fmla="*/ 55 w 201"/>
                <a:gd name="T19" fmla="*/ 157 h 250"/>
                <a:gd name="T20" fmla="*/ 36 w 201"/>
                <a:gd name="T21" fmla="*/ 157 h 250"/>
                <a:gd name="T22" fmla="*/ 33 w 201"/>
                <a:gd name="T23" fmla="*/ 160 h 250"/>
                <a:gd name="T24" fmla="*/ 30 w 201"/>
                <a:gd name="T25" fmla="*/ 169 h 250"/>
                <a:gd name="T26" fmla="*/ 32 w 201"/>
                <a:gd name="T27" fmla="*/ 219 h 250"/>
                <a:gd name="T28" fmla="*/ 165 w 201"/>
                <a:gd name="T29" fmla="*/ 221 h 250"/>
                <a:gd name="T30" fmla="*/ 171 w 201"/>
                <a:gd name="T31" fmla="*/ 216 h 250"/>
                <a:gd name="T32" fmla="*/ 171 w 201"/>
                <a:gd name="T33" fmla="*/ 163 h 250"/>
                <a:gd name="T34" fmla="*/ 165 w 201"/>
                <a:gd name="T35" fmla="*/ 157 h 250"/>
                <a:gd name="T36" fmla="*/ 140 w 201"/>
                <a:gd name="T37" fmla="*/ 157 h 250"/>
                <a:gd name="T38" fmla="*/ 122 w 201"/>
                <a:gd name="T39" fmla="*/ 150 h 250"/>
                <a:gd name="T40" fmla="*/ 110 w 201"/>
                <a:gd name="T41" fmla="*/ 132 h 250"/>
                <a:gd name="T42" fmla="*/ 118 w 201"/>
                <a:gd name="T43" fmla="*/ 92 h 250"/>
                <a:gd name="T44" fmla="*/ 118 w 201"/>
                <a:gd name="T45" fmla="*/ 92 h 250"/>
                <a:gd name="T46" fmla="*/ 119 w 201"/>
                <a:gd name="T47" fmla="*/ 90 h 250"/>
                <a:gd name="T48" fmla="*/ 128 w 201"/>
                <a:gd name="T49" fmla="*/ 82 h 250"/>
                <a:gd name="T50" fmla="*/ 134 w 201"/>
                <a:gd name="T51" fmla="*/ 62 h 250"/>
                <a:gd name="T52" fmla="*/ 128 w 201"/>
                <a:gd name="T53" fmla="*/ 44 h 250"/>
                <a:gd name="T54" fmla="*/ 107 w 201"/>
                <a:gd name="T55" fmla="*/ 31 h 250"/>
                <a:gd name="T56" fmla="*/ 94 w 201"/>
                <a:gd name="T57" fmla="*/ 31 h 250"/>
                <a:gd name="T58" fmla="*/ 73 w 201"/>
                <a:gd name="T59" fmla="*/ 44 h 250"/>
                <a:gd name="T60" fmla="*/ 67 w 201"/>
                <a:gd name="T61" fmla="*/ 62 h 250"/>
                <a:gd name="T62" fmla="*/ 75 w 201"/>
                <a:gd name="T63" fmla="*/ 83 h 250"/>
                <a:gd name="T64" fmla="*/ 84 w 201"/>
                <a:gd name="T65" fmla="*/ 93 h 250"/>
                <a:gd name="T66" fmla="*/ 82 w 201"/>
                <a:gd name="T67" fmla="*/ 110 h 250"/>
                <a:gd name="T68" fmla="*/ 66 w 201"/>
                <a:gd name="T69" fmla="*/ 114 h 250"/>
                <a:gd name="T70" fmla="*/ 51 w 201"/>
                <a:gd name="T71" fmla="*/ 102 h 250"/>
                <a:gd name="T72" fmla="*/ 38 w 201"/>
                <a:gd name="T73" fmla="*/ 62 h 250"/>
                <a:gd name="T74" fmla="*/ 48 w 201"/>
                <a:gd name="T75" fmla="*/ 28 h 250"/>
                <a:gd name="T76" fmla="*/ 88 w 201"/>
                <a:gd name="T77" fmla="*/ 1 h 250"/>
                <a:gd name="T78" fmla="*/ 113 w 201"/>
                <a:gd name="T79" fmla="*/ 1 h 250"/>
                <a:gd name="T80" fmla="*/ 152 w 201"/>
                <a:gd name="T81" fmla="*/ 28 h 250"/>
                <a:gd name="T82" fmla="*/ 164 w 201"/>
                <a:gd name="T83" fmla="*/ 62 h 250"/>
                <a:gd name="T84" fmla="*/ 153 w 201"/>
                <a:gd name="T85" fmla="*/ 96 h 250"/>
                <a:gd name="T86" fmla="*/ 140 w 201"/>
                <a:gd name="T87" fmla="*/ 113 h 250"/>
                <a:gd name="T88" fmla="*/ 142 w 201"/>
                <a:gd name="T89" fmla="*/ 126 h 250"/>
                <a:gd name="T90" fmla="*/ 146 w 201"/>
                <a:gd name="T91" fmla="*/ 127 h 250"/>
                <a:gd name="T92" fmla="*/ 173 w 201"/>
                <a:gd name="T93" fmla="*/ 129 h 250"/>
                <a:gd name="T94" fmla="*/ 195 w 201"/>
                <a:gd name="T95" fmla="*/ 144 h 250"/>
                <a:gd name="T96" fmla="*/ 201 w 201"/>
                <a:gd name="T97" fmla="*/ 163 h 250"/>
                <a:gd name="T98" fmla="*/ 198 w 201"/>
                <a:gd name="T99" fmla="*/ 228 h 250"/>
                <a:gd name="T100" fmla="*/ 179 w 201"/>
                <a:gd name="T101" fmla="*/ 247 h 250"/>
                <a:gd name="T102" fmla="*/ 36 w 201"/>
                <a:gd name="T10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250">
                  <a:moveTo>
                    <a:pt x="36" y="250"/>
                  </a:moveTo>
                  <a:lnTo>
                    <a:pt x="36" y="250"/>
                  </a:lnTo>
                  <a:lnTo>
                    <a:pt x="29" y="249"/>
                  </a:lnTo>
                  <a:lnTo>
                    <a:pt x="23" y="247"/>
                  </a:lnTo>
                  <a:lnTo>
                    <a:pt x="15" y="245"/>
                  </a:lnTo>
                  <a:lnTo>
                    <a:pt x="11" y="240"/>
                  </a:lnTo>
                  <a:lnTo>
                    <a:pt x="6" y="234"/>
                  </a:lnTo>
                  <a:lnTo>
                    <a:pt x="3" y="228"/>
                  </a:lnTo>
                  <a:lnTo>
                    <a:pt x="0" y="222"/>
                  </a:lnTo>
                  <a:lnTo>
                    <a:pt x="0" y="215"/>
                  </a:lnTo>
                  <a:lnTo>
                    <a:pt x="0" y="215"/>
                  </a:lnTo>
                  <a:lnTo>
                    <a:pt x="0" y="169"/>
                  </a:lnTo>
                  <a:lnTo>
                    <a:pt x="0" y="169"/>
                  </a:lnTo>
                  <a:lnTo>
                    <a:pt x="0" y="163"/>
                  </a:lnTo>
                  <a:lnTo>
                    <a:pt x="2" y="156"/>
                  </a:lnTo>
                  <a:lnTo>
                    <a:pt x="5" y="150"/>
                  </a:lnTo>
                  <a:lnTo>
                    <a:pt x="9" y="144"/>
                  </a:lnTo>
                  <a:lnTo>
                    <a:pt x="9" y="144"/>
                  </a:lnTo>
                  <a:lnTo>
                    <a:pt x="9" y="144"/>
                  </a:lnTo>
                  <a:lnTo>
                    <a:pt x="14" y="138"/>
                  </a:lnTo>
                  <a:lnTo>
                    <a:pt x="18" y="133"/>
                  </a:lnTo>
                  <a:lnTo>
                    <a:pt x="26" y="129"/>
                  </a:lnTo>
                  <a:lnTo>
                    <a:pt x="35" y="127"/>
                  </a:lnTo>
                  <a:lnTo>
                    <a:pt x="35" y="127"/>
                  </a:lnTo>
                  <a:lnTo>
                    <a:pt x="35" y="127"/>
                  </a:lnTo>
                  <a:lnTo>
                    <a:pt x="55" y="127"/>
                  </a:lnTo>
                  <a:lnTo>
                    <a:pt x="55" y="127"/>
                  </a:lnTo>
                  <a:lnTo>
                    <a:pt x="55" y="127"/>
                  </a:lnTo>
                  <a:lnTo>
                    <a:pt x="61" y="129"/>
                  </a:lnTo>
                  <a:lnTo>
                    <a:pt x="66" y="132"/>
                  </a:lnTo>
                  <a:lnTo>
                    <a:pt x="69" y="136"/>
                  </a:lnTo>
                  <a:lnTo>
                    <a:pt x="70" y="142"/>
                  </a:lnTo>
                  <a:lnTo>
                    <a:pt x="70" y="142"/>
                  </a:lnTo>
                  <a:lnTo>
                    <a:pt x="70" y="142"/>
                  </a:lnTo>
                  <a:lnTo>
                    <a:pt x="69" y="148"/>
                  </a:lnTo>
                  <a:lnTo>
                    <a:pt x="66" y="153"/>
                  </a:lnTo>
                  <a:lnTo>
                    <a:pt x="61" y="156"/>
                  </a:lnTo>
                  <a:lnTo>
                    <a:pt x="55" y="157"/>
                  </a:lnTo>
                  <a:lnTo>
                    <a:pt x="55" y="157"/>
                  </a:lnTo>
                  <a:lnTo>
                    <a:pt x="55" y="157"/>
                  </a:lnTo>
                  <a:lnTo>
                    <a:pt x="36" y="157"/>
                  </a:lnTo>
                  <a:lnTo>
                    <a:pt x="36" y="157"/>
                  </a:lnTo>
                  <a:lnTo>
                    <a:pt x="36" y="157"/>
                  </a:lnTo>
                  <a:lnTo>
                    <a:pt x="36" y="157"/>
                  </a:lnTo>
                  <a:lnTo>
                    <a:pt x="36" y="157"/>
                  </a:lnTo>
                  <a:lnTo>
                    <a:pt x="36" y="157"/>
                  </a:lnTo>
                  <a:lnTo>
                    <a:pt x="33" y="160"/>
                  </a:lnTo>
                  <a:lnTo>
                    <a:pt x="33" y="160"/>
                  </a:lnTo>
                  <a:lnTo>
                    <a:pt x="33" y="160"/>
                  </a:lnTo>
                  <a:lnTo>
                    <a:pt x="30" y="164"/>
                  </a:lnTo>
                  <a:lnTo>
                    <a:pt x="30" y="169"/>
                  </a:lnTo>
                  <a:lnTo>
                    <a:pt x="30" y="169"/>
                  </a:lnTo>
                  <a:lnTo>
                    <a:pt x="30" y="215"/>
                  </a:lnTo>
                  <a:lnTo>
                    <a:pt x="30" y="215"/>
                  </a:lnTo>
                  <a:lnTo>
                    <a:pt x="30" y="216"/>
                  </a:lnTo>
                  <a:lnTo>
                    <a:pt x="32" y="219"/>
                  </a:lnTo>
                  <a:lnTo>
                    <a:pt x="33" y="221"/>
                  </a:lnTo>
                  <a:lnTo>
                    <a:pt x="36" y="221"/>
                  </a:lnTo>
                  <a:lnTo>
                    <a:pt x="36" y="221"/>
                  </a:lnTo>
                  <a:lnTo>
                    <a:pt x="165" y="221"/>
                  </a:lnTo>
                  <a:lnTo>
                    <a:pt x="165" y="221"/>
                  </a:lnTo>
                  <a:lnTo>
                    <a:pt x="168" y="221"/>
                  </a:lnTo>
                  <a:lnTo>
                    <a:pt x="170" y="219"/>
                  </a:lnTo>
                  <a:lnTo>
                    <a:pt x="171" y="216"/>
                  </a:lnTo>
                  <a:lnTo>
                    <a:pt x="171" y="215"/>
                  </a:lnTo>
                  <a:lnTo>
                    <a:pt x="171" y="215"/>
                  </a:lnTo>
                  <a:lnTo>
                    <a:pt x="171" y="163"/>
                  </a:lnTo>
                  <a:lnTo>
                    <a:pt x="171" y="163"/>
                  </a:lnTo>
                  <a:lnTo>
                    <a:pt x="171" y="162"/>
                  </a:lnTo>
                  <a:lnTo>
                    <a:pt x="170" y="160"/>
                  </a:lnTo>
                  <a:lnTo>
                    <a:pt x="168" y="159"/>
                  </a:lnTo>
                  <a:lnTo>
                    <a:pt x="165" y="157"/>
                  </a:lnTo>
                  <a:lnTo>
                    <a:pt x="165" y="157"/>
                  </a:lnTo>
                  <a:lnTo>
                    <a:pt x="146" y="157"/>
                  </a:lnTo>
                  <a:lnTo>
                    <a:pt x="146" y="157"/>
                  </a:lnTo>
                  <a:lnTo>
                    <a:pt x="140" y="157"/>
                  </a:lnTo>
                  <a:lnTo>
                    <a:pt x="134" y="156"/>
                  </a:lnTo>
                  <a:lnTo>
                    <a:pt x="128" y="153"/>
                  </a:lnTo>
                  <a:lnTo>
                    <a:pt x="122" y="150"/>
                  </a:lnTo>
                  <a:lnTo>
                    <a:pt x="122" y="150"/>
                  </a:lnTo>
                  <a:lnTo>
                    <a:pt x="122" y="150"/>
                  </a:lnTo>
                  <a:lnTo>
                    <a:pt x="116" y="144"/>
                  </a:lnTo>
                  <a:lnTo>
                    <a:pt x="113" y="138"/>
                  </a:lnTo>
                  <a:lnTo>
                    <a:pt x="110" y="132"/>
                  </a:lnTo>
                  <a:lnTo>
                    <a:pt x="110" y="124"/>
                  </a:lnTo>
                  <a:lnTo>
                    <a:pt x="110" y="124"/>
                  </a:lnTo>
                  <a:lnTo>
                    <a:pt x="110" y="95"/>
                  </a:lnTo>
                  <a:lnTo>
                    <a:pt x="118" y="92"/>
                  </a:lnTo>
                  <a:lnTo>
                    <a:pt x="118" y="92"/>
                  </a:lnTo>
                  <a:lnTo>
                    <a:pt x="118" y="92"/>
                  </a:lnTo>
                  <a:lnTo>
                    <a:pt x="118" y="92"/>
                  </a:lnTo>
                  <a:lnTo>
                    <a:pt x="118" y="92"/>
                  </a:lnTo>
                  <a:lnTo>
                    <a:pt x="118" y="92"/>
                  </a:lnTo>
                  <a:lnTo>
                    <a:pt x="119" y="90"/>
                  </a:lnTo>
                  <a:lnTo>
                    <a:pt x="119" y="90"/>
                  </a:lnTo>
                  <a:lnTo>
                    <a:pt x="119" y="90"/>
                  </a:lnTo>
                  <a:lnTo>
                    <a:pt x="125" y="84"/>
                  </a:lnTo>
                  <a:lnTo>
                    <a:pt x="125" y="84"/>
                  </a:lnTo>
                  <a:lnTo>
                    <a:pt x="125" y="84"/>
                  </a:lnTo>
                  <a:lnTo>
                    <a:pt x="128" y="82"/>
                  </a:lnTo>
                  <a:lnTo>
                    <a:pt x="131" y="76"/>
                  </a:lnTo>
                  <a:lnTo>
                    <a:pt x="133" y="70"/>
                  </a:lnTo>
                  <a:lnTo>
                    <a:pt x="134" y="62"/>
                  </a:lnTo>
                  <a:lnTo>
                    <a:pt x="134" y="62"/>
                  </a:lnTo>
                  <a:lnTo>
                    <a:pt x="134" y="62"/>
                  </a:lnTo>
                  <a:lnTo>
                    <a:pt x="133" y="56"/>
                  </a:lnTo>
                  <a:lnTo>
                    <a:pt x="131" y="50"/>
                  </a:lnTo>
                  <a:lnTo>
                    <a:pt x="128" y="44"/>
                  </a:lnTo>
                  <a:lnTo>
                    <a:pt x="124" y="40"/>
                  </a:lnTo>
                  <a:lnTo>
                    <a:pt x="119" y="36"/>
                  </a:lnTo>
                  <a:lnTo>
                    <a:pt x="113" y="33"/>
                  </a:lnTo>
                  <a:lnTo>
                    <a:pt x="107" y="31"/>
                  </a:lnTo>
                  <a:lnTo>
                    <a:pt x="100" y="30"/>
                  </a:lnTo>
                  <a:lnTo>
                    <a:pt x="100" y="30"/>
                  </a:lnTo>
                  <a:lnTo>
                    <a:pt x="100" y="30"/>
                  </a:lnTo>
                  <a:lnTo>
                    <a:pt x="94" y="31"/>
                  </a:lnTo>
                  <a:lnTo>
                    <a:pt x="88" y="33"/>
                  </a:lnTo>
                  <a:lnTo>
                    <a:pt x="82" y="36"/>
                  </a:lnTo>
                  <a:lnTo>
                    <a:pt x="76" y="40"/>
                  </a:lnTo>
                  <a:lnTo>
                    <a:pt x="73" y="44"/>
                  </a:lnTo>
                  <a:lnTo>
                    <a:pt x="70" y="50"/>
                  </a:lnTo>
                  <a:lnTo>
                    <a:pt x="67" y="56"/>
                  </a:lnTo>
                  <a:lnTo>
                    <a:pt x="67" y="62"/>
                  </a:lnTo>
                  <a:lnTo>
                    <a:pt x="67" y="62"/>
                  </a:lnTo>
                  <a:lnTo>
                    <a:pt x="67" y="62"/>
                  </a:lnTo>
                  <a:lnTo>
                    <a:pt x="67" y="71"/>
                  </a:lnTo>
                  <a:lnTo>
                    <a:pt x="70" y="77"/>
                  </a:lnTo>
                  <a:lnTo>
                    <a:pt x="75" y="83"/>
                  </a:lnTo>
                  <a:lnTo>
                    <a:pt x="79" y="89"/>
                  </a:lnTo>
                  <a:lnTo>
                    <a:pt x="79" y="89"/>
                  </a:lnTo>
                  <a:lnTo>
                    <a:pt x="79" y="89"/>
                  </a:lnTo>
                  <a:lnTo>
                    <a:pt x="84" y="93"/>
                  </a:lnTo>
                  <a:lnTo>
                    <a:pt x="85" y="99"/>
                  </a:lnTo>
                  <a:lnTo>
                    <a:pt x="85" y="104"/>
                  </a:lnTo>
                  <a:lnTo>
                    <a:pt x="82" y="110"/>
                  </a:lnTo>
                  <a:lnTo>
                    <a:pt x="82" y="110"/>
                  </a:lnTo>
                  <a:lnTo>
                    <a:pt x="82" y="110"/>
                  </a:lnTo>
                  <a:lnTo>
                    <a:pt x="78" y="113"/>
                  </a:lnTo>
                  <a:lnTo>
                    <a:pt x="72" y="116"/>
                  </a:lnTo>
                  <a:lnTo>
                    <a:pt x="66" y="114"/>
                  </a:lnTo>
                  <a:lnTo>
                    <a:pt x="61" y="111"/>
                  </a:lnTo>
                  <a:lnTo>
                    <a:pt x="61" y="111"/>
                  </a:lnTo>
                  <a:lnTo>
                    <a:pt x="61" y="111"/>
                  </a:lnTo>
                  <a:lnTo>
                    <a:pt x="51" y="102"/>
                  </a:lnTo>
                  <a:lnTo>
                    <a:pt x="44" y="90"/>
                  </a:lnTo>
                  <a:lnTo>
                    <a:pt x="39" y="77"/>
                  </a:lnTo>
                  <a:lnTo>
                    <a:pt x="38" y="62"/>
                  </a:lnTo>
                  <a:lnTo>
                    <a:pt x="38" y="62"/>
                  </a:lnTo>
                  <a:lnTo>
                    <a:pt x="38" y="62"/>
                  </a:lnTo>
                  <a:lnTo>
                    <a:pt x="39" y="50"/>
                  </a:lnTo>
                  <a:lnTo>
                    <a:pt x="42" y="39"/>
                  </a:lnTo>
                  <a:lnTo>
                    <a:pt x="48" y="28"/>
                  </a:lnTo>
                  <a:lnTo>
                    <a:pt x="55" y="19"/>
                  </a:lnTo>
                  <a:lnTo>
                    <a:pt x="66" y="10"/>
                  </a:lnTo>
                  <a:lnTo>
                    <a:pt x="76" y="4"/>
                  </a:lnTo>
                  <a:lnTo>
                    <a:pt x="88" y="1"/>
                  </a:lnTo>
                  <a:lnTo>
                    <a:pt x="100" y="0"/>
                  </a:lnTo>
                  <a:lnTo>
                    <a:pt x="100" y="0"/>
                  </a:lnTo>
                  <a:lnTo>
                    <a:pt x="100" y="0"/>
                  </a:lnTo>
                  <a:lnTo>
                    <a:pt x="113" y="1"/>
                  </a:lnTo>
                  <a:lnTo>
                    <a:pt x="125" y="4"/>
                  </a:lnTo>
                  <a:lnTo>
                    <a:pt x="136" y="10"/>
                  </a:lnTo>
                  <a:lnTo>
                    <a:pt x="145" y="19"/>
                  </a:lnTo>
                  <a:lnTo>
                    <a:pt x="152" y="28"/>
                  </a:lnTo>
                  <a:lnTo>
                    <a:pt x="158" y="39"/>
                  </a:lnTo>
                  <a:lnTo>
                    <a:pt x="162" y="50"/>
                  </a:lnTo>
                  <a:lnTo>
                    <a:pt x="164" y="62"/>
                  </a:lnTo>
                  <a:lnTo>
                    <a:pt x="164" y="62"/>
                  </a:lnTo>
                  <a:lnTo>
                    <a:pt x="164" y="62"/>
                  </a:lnTo>
                  <a:lnTo>
                    <a:pt x="162" y="76"/>
                  </a:lnTo>
                  <a:lnTo>
                    <a:pt x="158" y="87"/>
                  </a:lnTo>
                  <a:lnTo>
                    <a:pt x="153" y="96"/>
                  </a:lnTo>
                  <a:lnTo>
                    <a:pt x="148" y="104"/>
                  </a:lnTo>
                  <a:lnTo>
                    <a:pt x="148" y="104"/>
                  </a:lnTo>
                  <a:lnTo>
                    <a:pt x="148" y="104"/>
                  </a:lnTo>
                  <a:lnTo>
                    <a:pt x="140" y="113"/>
                  </a:lnTo>
                  <a:lnTo>
                    <a:pt x="140" y="113"/>
                  </a:lnTo>
                  <a:lnTo>
                    <a:pt x="140" y="124"/>
                  </a:lnTo>
                  <a:lnTo>
                    <a:pt x="140" y="124"/>
                  </a:lnTo>
                  <a:lnTo>
                    <a:pt x="142" y="126"/>
                  </a:lnTo>
                  <a:lnTo>
                    <a:pt x="142" y="126"/>
                  </a:lnTo>
                  <a:lnTo>
                    <a:pt x="142" y="126"/>
                  </a:lnTo>
                  <a:lnTo>
                    <a:pt x="143" y="127"/>
                  </a:lnTo>
                  <a:lnTo>
                    <a:pt x="146" y="127"/>
                  </a:lnTo>
                  <a:lnTo>
                    <a:pt x="146" y="127"/>
                  </a:lnTo>
                  <a:lnTo>
                    <a:pt x="165" y="127"/>
                  </a:lnTo>
                  <a:lnTo>
                    <a:pt x="165" y="127"/>
                  </a:lnTo>
                  <a:lnTo>
                    <a:pt x="173" y="129"/>
                  </a:lnTo>
                  <a:lnTo>
                    <a:pt x="179" y="130"/>
                  </a:lnTo>
                  <a:lnTo>
                    <a:pt x="186" y="133"/>
                  </a:lnTo>
                  <a:lnTo>
                    <a:pt x="191" y="138"/>
                  </a:lnTo>
                  <a:lnTo>
                    <a:pt x="195" y="144"/>
                  </a:lnTo>
                  <a:lnTo>
                    <a:pt x="198" y="150"/>
                  </a:lnTo>
                  <a:lnTo>
                    <a:pt x="201" y="157"/>
                  </a:lnTo>
                  <a:lnTo>
                    <a:pt x="201" y="163"/>
                  </a:lnTo>
                  <a:lnTo>
                    <a:pt x="201" y="163"/>
                  </a:lnTo>
                  <a:lnTo>
                    <a:pt x="201" y="215"/>
                  </a:lnTo>
                  <a:lnTo>
                    <a:pt x="201" y="215"/>
                  </a:lnTo>
                  <a:lnTo>
                    <a:pt x="201" y="222"/>
                  </a:lnTo>
                  <a:lnTo>
                    <a:pt x="198" y="228"/>
                  </a:lnTo>
                  <a:lnTo>
                    <a:pt x="195" y="234"/>
                  </a:lnTo>
                  <a:lnTo>
                    <a:pt x="191" y="240"/>
                  </a:lnTo>
                  <a:lnTo>
                    <a:pt x="186" y="245"/>
                  </a:lnTo>
                  <a:lnTo>
                    <a:pt x="179" y="247"/>
                  </a:lnTo>
                  <a:lnTo>
                    <a:pt x="173" y="249"/>
                  </a:lnTo>
                  <a:lnTo>
                    <a:pt x="165" y="250"/>
                  </a:lnTo>
                  <a:lnTo>
                    <a:pt x="165" y="250"/>
                  </a:lnTo>
                  <a:lnTo>
                    <a:pt x="36" y="250"/>
                  </a:lnTo>
                  <a:lnTo>
                    <a:pt x="36" y="250"/>
                  </a:lnTo>
                  <a:close/>
                </a:path>
              </a:pathLst>
            </a:custGeom>
            <a:solidFill>
              <a:srgbClr val="0065A7"/>
            </a:solidFill>
            <a:ln w="9525">
              <a:noFill/>
              <a:round/>
              <a:headEnd/>
              <a:tailEnd/>
            </a:ln>
          </p:spPr>
          <p:txBody>
            <a:bodyPr/>
            <a:lstStyle/>
            <a:p>
              <a:pPr>
                <a:defRPr/>
              </a:pPr>
              <a:endParaRPr lang="zh-CN" altLang="en-US">
                <a:solidFill>
                  <a:prstClr val="black"/>
                </a:solidFill>
                <a:latin typeface="+mn-ea"/>
                <a:ea typeface="+mn-ea"/>
              </a:endParaRPr>
            </a:p>
          </p:txBody>
        </p:sp>
        <p:sp>
          <p:nvSpPr>
            <p:cNvPr id="79" name="Freeform 11"/>
            <p:cNvSpPr>
              <a:spLocks/>
            </p:cNvSpPr>
            <p:nvPr/>
          </p:nvSpPr>
          <p:spPr bwMode="auto">
            <a:xfrm>
              <a:off x="3775177" y="3208933"/>
              <a:ext cx="161906" cy="151229"/>
            </a:xfrm>
            <a:custGeom>
              <a:avLst/>
              <a:gdLst>
                <a:gd name="T0" fmla="*/ 23 w 201"/>
                <a:gd name="T1" fmla="*/ 247 h 250"/>
                <a:gd name="T2" fmla="*/ 3 w 201"/>
                <a:gd name="T3" fmla="*/ 228 h 250"/>
                <a:gd name="T4" fmla="*/ 0 w 201"/>
                <a:gd name="T5" fmla="*/ 168 h 250"/>
                <a:gd name="T6" fmla="*/ 5 w 201"/>
                <a:gd name="T7" fmla="*/ 149 h 250"/>
                <a:gd name="T8" fmla="*/ 14 w 201"/>
                <a:gd name="T9" fmla="*/ 137 h 250"/>
                <a:gd name="T10" fmla="*/ 35 w 201"/>
                <a:gd name="T11" fmla="*/ 127 h 250"/>
                <a:gd name="T12" fmla="*/ 55 w 201"/>
                <a:gd name="T13" fmla="*/ 127 h 250"/>
                <a:gd name="T14" fmla="*/ 70 w 201"/>
                <a:gd name="T15" fmla="*/ 142 h 250"/>
                <a:gd name="T16" fmla="*/ 66 w 201"/>
                <a:gd name="T17" fmla="*/ 152 h 250"/>
                <a:gd name="T18" fmla="*/ 55 w 201"/>
                <a:gd name="T19" fmla="*/ 157 h 250"/>
                <a:gd name="T20" fmla="*/ 36 w 201"/>
                <a:gd name="T21" fmla="*/ 157 h 250"/>
                <a:gd name="T22" fmla="*/ 33 w 201"/>
                <a:gd name="T23" fmla="*/ 160 h 250"/>
                <a:gd name="T24" fmla="*/ 30 w 201"/>
                <a:gd name="T25" fmla="*/ 168 h 250"/>
                <a:gd name="T26" fmla="*/ 32 w 201"/>
                <a:gd name="T27" fmla="*/ 219 h 250"/>
                <a:gd name="T28" fmla="*/ 165 w 201"/>
                <a:gd name="T29" fmla="*/ 220 h 250"/>
                <a:gd name="T30" fmla="*/ 171 w 201"/>
                <a:gd name="T31" fmla="*/ 216 h 250"/>
                <a:gd name="T32" fmla="*/ 171 w 201"/>
                <a:gd name="T33" fmla="*/ 163 h 250"/>
                <a:gd name="T34" fmla="*/ 165 w 201"/>
                <a:gd name="T35" fmla="*/ 157 h 250"/>
                <a:gd name="T36" fmla="*/ 140 w 201"/>
                <a:gd name="T37" fmla="*/ 157 h 250"/>
                <a:gd name="T38" fmla="*/ 122 w 201"/>
                <a:gd name="T39" fmla="*/ 149 h 250"/>
                <a:gd name="T40" fmla="*/ 110 w 201"/>
                <a:gd name="T41" fmla="*/ 131 h 250"/>
                <a:gd name="T42" fmla="*/ 118 w 201"/>
                <a:gd name="T43" fmla="*/ 91 h 250"/>
                <a:gd name="T44" fmla="*/ 118 w 201"/>
                <a:gd name="T45" fmla="*/ 91 h 250"/>
                <a:gd name="T46" fmla="*/ 119 w 201"/>
                <a:gd name="T47" fmla="*/ 90 h 250"/>
                <a:gd name="T48" fmla="*/ 128 w 201"/>
                <a:gd name="T49" fmla="*/ 81 h 250"/>
                <a:gd name="T50" fmla="*/ 134 w 201"/>
                <a:gd name="T51" fmla="*/ 62 h 250"/>
                <a:gd name="T52" fmla="*/ 128 w 201"/>
                <a:gd name="T53" fmla="*/ 44 h 250"/>
                <a:gd name="T54" fmla="*/ 107 w 201"/>
                <a:gd name="T55" fmla="*/ 31 h 250"/>
                <a:gd name="T56" fmla="*/ 94 w 201"/>
                <a:gd name="T57" fmla="*/ 31 h 250"/>
                <a:gd name="T58" fmla="*/ 73 w 201"/>
                <a:gd name="T59" fmla="*/ 44 h 250"/>
                <a:gd name="T60" fmla="*/ 67 w 201"/>
                <a:gd name="T61" fmla="*/ 62 h 250"/>
                <a:gd name="T62" fmla="*/ 75 w 201"/>
                <a:gd name="T63" fmla="*/ 83 h 250"/>
                <a:gd name="T64" fmla="*/ 79 w 201"/>
                <a:gd name="T65" fmla="*/ 88 h 250"/>
                <a:gd name="T66" fmla="*/ 82 w 201"/>
                <a:gd name="T67" fmla="*/ 109 h 250"/>
                <a:gd name="T68" fmla="*/ 72 w 201"/>
                <a:gd name="T69" fmla="*/ 115 h 250"/>
                <a:gd name="T70" fmla="*/ 61 w 201"/>
                <a:gd name="T71" fmla="*/ 111 h 250"/>
                <a:gd name="T72" fmla="*/ 38 w 201"/>
                <a:gd name="T73" fmla="*/ 62 h 250"/>
                <a:gd name="T74" fmla="*/ 42 w 201"/>
                <a:gd name="T75" fmla="*/ 38 h 250"/>
                <a:gd name="T76" fmla="*/ 76 w 201"/>
                <a:gd name="T77" fmla="*/ 4 h 250"/>
                <a:gd name="T78" fmla="*/ 100 w 201"/>
                <a:gd name="T79" fmla="*/ 0 h 250"/>
                <a:gd name="T80" fmla="*/ 145 w 201"/>
                <a:gd name="T81" fmla="*/ 19 h 250"/>
                <a:gd name="T82" fmla="*/ 164 w 201"/>
                <a:gd name="T83" fmla="*/ 62 h 250"/>
                <a:gd name="T84" fmla="*/ 158 w 201"/>
                <a:gd name="T85" fmla="*/ 87 h 250"/>
                <a:gd name="T86" fmla="*/ 148 w 201"/>
                <a:gd name="T87" fmla="*/ 103 h 250"/>
                <a:gd name="T88" fmla="*/ 140 w 201"/>
                <a:gd name="T89" fmla="*/ 124 h 250"/>
                <a:gd name="T90" fmla="*/ 143 w 201"/>
                <a:gd name="T91" fmla="*/ 127 h 250"/>
                <a:gd name="T92" fmla="*/ 165 w 201"/>
                <a:gd name="T93" fmla="*/ 127 h 250"/>
                <a:gd name="T94" fmla="*/ 191 w 201"/>
                <a:gd name="T95" fmla="*/ 137 h 250"/>
                <a:gd name="T96" fmla="*/ 201 w 201"/>
                <a:gd name="T97" fmla="*/ 163 h 250"/>
                <a:gd name="T98" fmla="*/ 201 w 201"/>
                <a:gd name="T99" fmla="*/ 222 h 250"/>
                <a:gd name="T100" fmla="*/ 186 w 201"/>
                <a:gd name="T101" fmla="*/ 244 h 250"/>
                <a:gd name="T102" fmla="*/ 165 w 201"/>
                <a:gd name="T10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250">
                  <a:moveTo>
                    <a:pt x="36" y="250"/>
                  </a:moveTo>
                  <a:lnTo>
                    <a:pt x="36" y="250"/>
                  </a:lnTo>
                  <a:lnTo>
                    <a:pt x="29" y="250"/>
                  </a:lnTo>
                  <a:lnTo>
                    <a:pt x="23" y="247"/>
                  </a:lnTo>
                  <a:lnTo>
                    <a:pt x="15" y="244"/>
                  </a:lnTo>
                  <a:lnTo>
                    <a:pt x="11" y="240"/>
                  </a:lnTo>
                  <a:lnTo>
                    <a:pt x="6" y="234"/>
                  </a:lnTo>
                  <a:lnTo>
                    <a:pt x="3" y="228"/>
                  </a:lnTo>
                  <a:lnTo>
                    <a:pt x="0" y="222"/>
                  </a:lnTo>
                  <a:lnTo>
                    <a:pt x="0" y="214"/>
                  </a:lnTo>
                  <a:lnTo>
                    <a:pt x="0" y="214"/>
                  </a:lnTo>
                  <a:lnTo>
                    <a:pt x="0" y="168"/>
                  </a:lnTo>
                  <a:lnTo>
                    <a:pt x="0" y="168"/>
                  </a:lnTo>
                  <a:lnTo>
                    <a:pt x="0" y="163"/>
                  </a:lnTo>
                  <a:lnTo>
                    <a:pt x="2" y="155"/>
                  </a:lnTo>
                  <a:lnTo>
                    <a:pt x="5" y="149"/>
                  </a:lnTo>
                  <a:lnTo>
                    <a:pt x="9" y="143"/>
                  </a:lnTo>
                  <a:lnTo>
                    <a:pt x="9" y="143"/>
                  </a:lnTo>
                  <a:lnTo>
                    <a:pt x="9" y="143"/>
                  </a:lnTo>
                  <a:lnTo>
                    <a:pt x="14" y="137"/>
                  </a:lnTo>
                  <a:lnTo>
                    <a:pt x="18" y="133"/>
                  </a:lnTo>
                  <a:lnTo>
                    <a:pt x="26" y="128"/>
                  </a:lnTo>
                  <a:lnTo>
                    <a:pt x="35" y="127"/>
                  </a:lnTo>
                  <a:lnTo>
                    <a:pt x="35" y="127"/>
                  </a:lnTo>
                  <a:lnTo>
                    <a:pt x="35" y="127"/>
                  </a:lnTo>
                  <a:lnTo>
                    <a:pt x="55" y="127"/>
                  </a:lnTo>
                  <a:lnTo>
                    <a:pt x="55" y="127"/>
                  </a:lnTo>
                  <a:lnTo>
                    <a:pt x="55" y="127"/>
                  </a:lnTo>
                  <a:lnTo>
                    <a:pt x="61" y="128"/>
                  </a:lnTo>
                  <a:lnTo>
                    <a:pt x="66" y="131"/>
                  </a:lnTo>
                  <a:lnTo>
                    <a:pt x="69" y="136"/>
                  </a:lnTo>
                  <a:lnTo>
                    <a:pt x="70" y="142"/>
                  </a:lnTo>
                  <a:lnTo>
                    <a:pt x="70" y="142"/>
                  </a:lnTo>
                  <a:lnTo>
                    <a:pt x="70" y="142"/>
                  </a:lnTo>
                  <a:lnTo>
                    <a:pt x="69" y="148"/>
                  </a:lnTo>
                  <a:lnTo>
                    <a:pt x="66" y="152"/>
                  </a:lnTo>
                  <a:lnTo>
                    <a:pt x="61" y="155"/>
                  </a:lnTo>
                  <a:lnTo>
                    <a:pt x="55" y="157"/>
                  </a:lnTo>
                  <a:lnTo>
                    <a:pt x="55" y="157"/>
                  </a:lnTo>
                  <a:lnTo>
                    <a:pt x="55" y="157"/>
                  </a:lnTo>
                  <a:lnTo>
                    <a:pt x="36" y="157"/>
                  </a:lnTo>
                  <a:lnTo>
                    <a:pt x="36" y="157"/>
                  </a:lnTo>
                  <a:lnTo>
                    <a:pt x="36" y="157"/>
                  </a:lnTo>
                  <a:lnTo>
                    <a:pt x="36" y="157"/>
                  </a:lnTo>
                  <a:lnTo>
                    <a:pt x="36" y="157"/>
                  </a:lnTo>
                  <a:lnTo>
                    <a:pt x="36" y="157"/>
                  </a:lnTo>
                  <a:lnTo>
                    <a:pt x="33" y="160"/>
                  </a:lnTo>
                  <a:lnTo>
                    <a:pt x="33" y="160"/>
                  </a:lnTo>
                  <a:lnTo>
                    <a:pt x="33" y="160"/>
                  </a:lnTo>
                  <a:lnTo>
                    <a:pt x="30" y="164"/>
                  </a:lnTo>
                  <a:lnTo>
                    <a:pt x="30" y="168"/>
                  </a:lnTo>
                  <a:lnTo>
                    <a:pt x="30" y="168"/>
                  </a:lnTo>
                  <a:lnTo>
                    <a:pt x="30" y="214"/>
                  </a:lnTo>
                  <a:lnTo>
                    <a:pt x="30" y="214"/>
                  </a:lnTo>
                  <a:lnTo>
                    <a:pt x="30" y="216"/>
                  </a:lnTo>
                  <a:lnTo>
                    <a:pt x="32" y="219"/>
                  </a:lnTo>
                  <a:lnTo>
                    <a:pt x="33" y="220"/>
                  </a:lnTo>
                  <a:lnTo>
                    <a:pt x="36" y="220"/>
                  </a:lnTo>
                  <a:lnTo>
                    <a:pt x="36" y="220"/>
                  </a:lnTo>
                  <a:lnTo>
                    <a:pt x="165" y="220"/>
                  </a:lnTo>
                  <a:lnTo>
                    <a:pt x="165" y="220"/>
                  </a:lnTo>
                  <a:lnTo>
                    <a:pt x="168" y="220"/>
                  </a:lnTo>
                  <a:lnTo>
                    <a:pt x="170" y="219"/>
                  </a:lnTo>
                  <a:lnTo>
                    <a:pt x="171" y="216"/>
                  </a:lnTo>
                  <a:lnTo>
                    <a:pt x="171" y="214"/>
                  </a:lnTo>
                  <a:lnTo>
                    <a:pt x="171" y="214"/>
                  </a:lnTo>
                  <a:lnTo>
                    <a:pt x="171" y="163"/>
                  </a:lnTo>
                  <a:lnTo>
                    <a:pt x="171" y="163"/>
                  </a:lnTo>
                  <a:lnTo>
                    <a:pt x="171" y="161"/>
                  </a:lnTo>
                  <a:lnTo>
                    <a:pt x="170" y="160"/>
                  </a:lnTo>
                  <a:lnTo>
                    <a:pt x="168" y="158"/>
                  </a:lnTo>
                  <a:lnTo>
                    <a:pt x="165" y="157"/>
                  </a:lnTo>
                  <a:lnTo>
                    <a:pt x="165" y="157"/>
                  </a:lnTo>
                  <a:lnTo>
                    <a:pt x="146" y="157"/>
                  </a:lnTo>
                  <a:lnTo>
                    <a:pt x="146" y="157"/>
                  </a:lnTo>
                  <a:lnTo>
                    <a:pt x="140" y="157"/>
                  </a:lnTo>
                  <a:lnTo>
                    <a:pt x="134" y="155"/>
                  </a:lnTo>
                  <a:lnTo>
                    <a:pt x="128" y="152"/>
                  </a:lnTo>
                  <a:lnTo>
                    <a:pt x="122" y="149"/>
                  </a:lnTo>
                  <a:lnTo>
                    <a:pt x="122" y="149"/>
                  </a:lnTo>
                  <a:lnTo>
                    <a:pt x="122" y="149"/>
                  </a:lnTo>
                  <a:lnTo>
                    <a:pt x="116" y="143"/>
                  </a:lnTo>
                  <a:lnTo>
                    <a:pt x="113" y="137"/>
                  </a:lnTo>
                  <a:lnTo>
                    <a:pt x="110" y="131"/>
                  </a:lnTo>
                  <a:lnTo>
                    <a:pt x="110" y="124"/>
                  </a:lnTo>
                  <a:lnTo>
                    <a:pt x="110" y="124"/>
                  </a:lnTo>
                  <a:lnTo>
                    <a:pt x="110" y="94"/>
                  </a:lnTo>
                  <a:lnTo>
                    <a:pt x="118" y="91"/>
                  </a:lnTo>
                  <a:lnTo>
                    <a:pt x="118" y="91"/>
                  </a:lnTo>
                  <a:lnTo>
                    <a:pt x="118" y="91"/>
                  </a:lnTo>
                  <a:lnTo>
                    <a:pt x="118" y="91"/>
                  </a:lnTo>
                  <a:lnTo>
                    <a:pt x="118" y="91"/>
                  </a:lnTo>
                  <a:lnTo>
                    <a:pt x="118" y="91"/>
                  </a:lnTo>
                  <a:lnTo>
                    <a:pt x="119" y="90"/>
                  </a:lnTo>
                  <a:lnTo>
                    <a:pt x="119" y="90"/>
                  </a:lnTo>
                  <a:lnTo>
                    <a:pt x="119" y="90"/>
                  </a:lnTo>
                  <a:lnTo>
                    <a:pt x="125" y="84"/>
                  </a:lnTo>
                  <a:lnTo>
                    <a:pt x="125" y="84"/>
                  </a:lnTo>
                  <a:lnTo>
                    <a:pt x="125" y="84"/>
                  </a:lnTo>
                  <a:lnTo>
                    <a:pt x="128" y="81"/>
                  </a:lnTo>
                  <a:lnTo>
                    <a:pt x="131" y="75"/>
                  </a:lnTo>
                  <a:lnTo>
                    <a:pt x="133" y="69"/>
                  </a:lnTo>
                  <a:lnTo>
                    <a:pt x="134" y="62"/>
                  </a:lnTo>
                  <a:lnTo>
                    <a:pt x="134" y="62"/>
                  </a:lnTo>
                  <a:lnTo>
                    <a:pt x="134" y="62"/>
                  </a:lnTo>
                  <a:lnTo>
                    <a:pt x="133" y="56"/>
                  </a:lnTo>
                  <a:lnTo>
                    <a:pt x="131" y="50"/>
                  </a:lnTo>
                  <a:lnTo>
                    <a:pt x="128" y="44"/>
                  </a:lnTo>
                  <a:lnTo>
                    <a:pt x="124" y="40"/>
                  </a:lnTo>
                  <a:lnTo>
                    <a:pt x="119" y="35"/>
                  </a:lnTo>
                  <a:lnTo>
                    <a:pt x="113" y="32"/>
                  </a:lnTo>
                  <a:lnTo>
                    <a:pt x="107" y="31"/>
                  </a:lnTo>
                  <a:lnTo>
                    <a:pt x="100" y="29"/>
                  </a:lnTo>
                  <a:lnTo>
                    <a:pt x="100" y="29"/>
                  </a:lnTo>
                  <a:lnTo>
                    <a:pt x="100" y="29"/>
                  </a:lnTo>
                  <a:lnTo>
                    <a:pt x="94" y="31"/>
                  </a:lnTo>
                  <a:lnTo>
                    <a:pt x="88" y="32"/>
                  </a:lnTo>
                  <a:lnTo>
                    <a:pt x="82" y="35"/>
                  </a:lnTo>
                  <a:lnTo>
                    <a:pt x="76" y="40"/>
                  </a:lnTo>
                  <a:lnTo>
                    <a:pt x="73" y="44"/>
                  </a:lnTo>
                  <a:lnTo>
                    <a:pt x="70" y="50"/>
                  </a:lnTo>
                  <a:lnTo>
                    <a:pt x="67" y="56"/>
                  </a:lnTo>
                  <a:lnTo>
                    <a:pt x="67" y="62"/>
                  </a:lnTo>
                  <a:lnTo>
                    <a:pt x="67" y="62"/>
                  </a:lnTo>
                  <a:lnTo>
                    <a:pt x="67" y="62"/>
                  </a:lnTo>
                  <a:lnTo>
                    <a:pt x="67" y="71"/>
                  </a:lnTo>
                  <a:lnTo>
                    <a:pt x="70" y="77"/>
                  </a:lnTo>
                  <a:lnTo>
                    <a:pt x="75" y="83"/>
                  </a:lnTo>
                  <a:lnTo>
                    <a:pt x="79" y="88"/>
                  </a:lnTo>
                  <a:lnTo>
                    <a:pt x="79" y="88"/>
                  </a:lnTo>
                  <a:lnTo>
                    <a:pt x="79" y="88"/>
                  </a:lnTo>
                  <a:lnTo>
                    <a:pt x="79" y="88"/>
                  </a:lnTo>
                  <a:lnTo>
                    <a:pt x="84" y="93"/>
                  </a:lnTo>
                  <a:lnTo>
                    <a:pt x="85" y="99"/>
                  </a:lnTo>
                  <a:lnTo>
                    <a:pt x="85" y="103"/>
                  </a:lnTo>
                  <a:lnTo>
                    <a:pt x="82" y="109"/>
                  </a:lnTo>
                  <a:lnTo>
                    <a:pt x="82" y="109"/>
                  </a:lnTo>
                  <a:lnTo>
                    <a:pt x="82" y="109"/>
                  </a:lnTo>
                  <a:lnTo>
                    <a:pt x="78" y="112"/>
                  </a:lnTo>
                  <a:lnTo>
                    <a:pt x="72" y="115"/>
                  </a:lnTo>
                  <a:lnTo>
                    <a:pt x="66" y="114"/>
                  </a:lnTo>
                  <a:lnTo>
                    <a:pt x="61" y="111"/>
                  </a:lnTo>
                  <a:lnTo>
                    <a:pt x="61" y="111"/>
                  </a:lnTo>
                  <a:lnTo>
                    <a:pt x="61" y="111"/>
                  </a:lnTo>
                  <a:lnTo>
                    <a:pt x="51" y="102"/>
                  </a:lnTo>
                  <a:lnTo>
                    <a:pt x="44" y="90"/>
                  </a:lnTo>
                  <a:lnTo>
                    <a:pt x="39" y="77"/>
                  </a:lnTo>
                  <a:lnTo>
                    <a:pt x="38" y="62"/>
                  </a:lnTo>
                  <a:lnTo>
                    <a:pt x="38" y="62"/>
                  </a:lnTo>
                  <a:lnTo>
                    <a:pt x="38" y="62"/>
                  </a:lnTo>
                  <a:lnTo>
                    <a:pt x="39" y="50"/>
                  </a:lnTo>
                  <a:lnTo>
                    <a:pt x="42" y="38"/>
                  </a:lnTo>
                  <a:lnTo>
                    <a:pt x="48" y="28"/>
                  </a:lnTo>
                  <a:lnTo>
                    <a:pt x="55" y="19"/>
                  </a:lnTo>
                  <a:lnTo>
                    <a:pt x="66" y="10"/>
                  </a:lnTo>
                  <a:lnTo>
                    <a:pt x="76" y="4"/>
                  </a:lnTo>
                  <a:lnTo>
                    <a:pt x="88" y="1"/>
                  </a:lnTo>
                  <a:lnTo>
                    <a:pt x="100" y="0"/>
                  </a:lnTo>
                  <a:lnTo>
                    <a:pt x="100" y="0"/>
                  </a:lnTo>
                  <a:lnTo>
                    <a:pt x="100" y="0"/>
                  </a:lnTo>
                  <a:lnTo>
                    <a:pt x="113" y="1"/>
                  </a:lnTo>
                  <a:lnTo>
                    <a:pt x="125" y="4"/>
                  </a:lnTo>
                  <a:lnTo>
                    <a:pt x="136" y="10"/>
                  </a:lnTo>
                  <a:lnTo>
                    <a:pt x="145" y="19"/>
                  </a:lnTo>
                  <a:lnTo>
                    <a:pt x="152" y="28"/>
                  </a:lnTo>
                  <a:lnTo>
                    <a:pt x="158" y="38"/>
                  </a:lnTo>
                  <a:lnTo>
                    <a:pt x="162" y="50"/>
                  </a:lnTo>
                  <a:lnTo>
                    <a:pt x="164" y="62"/>
                  </a:lnTo>
                  <a:lnTo>
                    <a:pt x="164" y="62"/>
                  </a:lnTo>
                  <a:lnTo>
                    <a:pt x="164" y="62"/>
                  </a:lnTo>
                  <a:lnTo>
                    <a:pt x="162" y="75"/>
                  </a:lnTo>
                  <a:lnTo>
                    <a:pt x="158" y="87"/>
                  </a:lnTo>
                  <a:lnTo>
                    <a:pt x="153" y="96"/>
                  </a:lnTo>
                  <a:lnTo>
                    <a:pt x="148" y="103"/>
                  </a:lnTo>
                  <a:lnTo>
                    <a:pt x="148" y="103"/>
                  </a:lnTo>
                  <a:lnTo>
                    <a:pt x="148" y="103"/>
                  </a:lnTo>
                  <a:lnTo>
                    <a:pt x="140" y="112"/>
                  </a:lnTo>
                  <a:lnTo>
                    <a:pt x="140" y="112"/>
                  </a:lnTo>
                  <a:lnTo>
                    <a:pt x="140" y="124"/>
                  </a:lnTo>
                  <a:lnTo>
                    <a:pt x="140" y="124"/>
                  </a:lnTo>
                  <a:lnTo>
                    <a:pt x="142" y="127"/>
                  </a:lnTo>
                  <a:lnTo>
                    <a:pt x="142" y="127"/>
                  </a:lnTo>
                  <a:lnTo>
                    <a:pt x="142" y="127"/>
                  </a:lnTo>
                  <a:lnTo>
                    <a:pt x="143" y="127"/>
                  </a:lnTo>
                  <a:lnTo>
                    <a:pt x="146" y="127"/>
                  </a:lnTo>
                  <a:lnTo>
                    <a:pt x="146" y="127"/>
                  </a:lnTo>
                  <a:lnTo>
                    <a:pt x="165" y="127"/>
                  </a:lnTo>
                  <a:lnTo>
                    <a:pt x="165" y="127"/>
                  </a:lnTo>
                  <a:lnTo>
                    <a:pt x="173" y="128"/>
                  </a:lnTo>
                  <a:lnTo>
                    <a:pt x="179" y="130"/>
                  </a:lnTo>
                  <a:lnTo>
                    <a:pt x="186" y="133"/>
                  </a:lnTo>
                  <a:lnTo>
                    <a:pt x="191" y="137"/>
                  </a:lnTo>
                  <a:lnTo>
                    <a:pt x="195" y="143"/>
                  </a:lnTo>
                  <a:lnTo>
                    <a:pt x="198" y="149"/>
                  </a:lnTo>
                  <a:lnTo>
                    <a:pt x="201" y="157"/>
                  </a:lnTo>
                  <a:lnTo>
                    <a:pt x="201" y="163"/>
                  </a:lnTo>
                  <a:lnTo>
                    <a:pt x="201" y="163"/>
                  </a:lnTo>
                  <a:lnTo>
                    <a:pt x="201" y="214"/>
                  </a:lnTo>
                  <a:lnTo>
                    <a:pt x="201" y="214"/>
                  </a:lnTo>
                  <a:lnTo>
                    <a:pt x="201" y="222"/>
                  </a:lnTo>
                  <a:lnTo>
                    <a:pt x="198" y="228"/>
                  </a:lnTo>
                  <a:lnTo>
                    <a:pt x="195" y="234"/>
                  </a:lnTo>
                  <a:lnTo>
                    <a:pt x="191" y="240"/>
                  </a:lnTo>
                  <a:lnTo>
                    <a:pt x="186" y="244"/>
                  </a:lnTo>
                  <a:lnTo>
                    <a:pt x="179" y="247"/>
                  </a:lnTo>
                  <a:lnTo>
                    <a:pt x="173" y="250"/>
                  </a:lnTo>
                  <a:lnTo>
                    <a:pt x="165" y="250"/>
                  </a:lnTo>
                  <a:lnTo>
                    <a:pt x="165" y="250"/>
                  </a:lnTo>
                  <a:lnTo>
                    <a:pt x="36" y="250"/>
                  </a:lnTo>
                  <a:lnTo>
                    <a:pt x="36" y="250"/>
                  </a:lnTo>
                  <a:close/>
                </a:path>
              </a:pathLst>
            </a:custGeom>
            <a:solidFill>
              <a:srgbClr val="0065A7"/>
            </a:solidFill>
            <a:ln w="9525">
              <a:noFill/>
              <a:round/>
              <a:headEnd/>
              <a:tailEnd/>
            </a:ln>
          </p:spPr>
          <p:txBody>
            <a:bodyPr/>
            <a:lstStyle/>
            <a:p>
              <a:pPr>
                <a:defRPr/>
              </a:pPr>
              <a:endParaRPr lang="zh-CN" altLang="en-US">
                <a:solidFill>
                  <a:prstClr val="black"/>
                </a:solidFill>
                <a:latin typeface="+mn-ea"/>
                <a:ea typeface="+mn-ea"/>
              </a:endParaRPr>
            </a:p>
          </p:txBody>
        </p:sp>
        <p:sp>
          <p:nvSpPr>
            <p:cNvPr id="80" name="Freeform 12"/>
            <p:cNvSpPr>
              <a:spLocks noEditPoints="1"/>
            </p:cNvSpPr>
            <p:nvPr/>
          </p:nvSpPr>
          <p:spPr bwMode="auto">
            <a:xfrm>
              <a:off x="3492782" y="3121010"/>
              <a:ext cx="190146" cy="144195"/>
            </a:xfrm>
            <a:custGeom>
              <a:avLst/>
              <a:gdLst>
                <a:gd name="T0" fmla="*/ 0 w 236"/>
                <a:gd name="T1" fmla="*/ 119 h 237"/>
                <a:gd name="T2" fmla="*/ 3 w 236"/>
                <a:gd name="T3" fmla="*/ 95 h 237"/>
                <a:gd name="T4" fmla="*/ 9 w 236"/>
                <a:gd name="T5" fmla="*/ 73 h 237"/>
                <a:gd name="T6" fmla="*/ 21 w 236"/>
                <a:gd name="T7" fmla="*/ 52 h 237"/>
                <a:gd name="T8" fmla="*/ 34 w 236"/>
                <a:gd name="T9" fmla="*/ 36 h 237"/>
                <a:gd name="T10" fmla="*/ 52 w 236"/>
                <a:gd name="T11" fmla="*/ 21 h 237"/>
                <a:gd name="T12" fmla="*/ 73 w 236"/>
                <a:gd name="T13" fmla="*/ 11 h 237"/>
                <a:gd name="T14" fmla="*/ 95 w 236"/>
                <a:gd name="T15" fmla="*/ 3 h 237"/>
                <a:gd name="T16" fmla="*/ 119 w 236"/>
                <a:gd name="T17" fmla="*/ 0 h 237"/>
                <a:gd name="T18" fmla="*/ 119 w 236"/>
                <a:gd name="T19" fmla="*/ 0 h 237"/>
                <a:gd name="T20" fmla="*/ 143 w 236"/>
                <a:gd name="T21" fmla="*/ 3 h 237"/>
                <a:gd name="T22" fmla="*/ 165 w 236"/>
                <a:gd name="T23" fmla="*/ 11 h 237"/>
                <a:gd name="T24" fmla="*/ 184 w 236"/>
                <a:gd name="T25" fmla="*/ 21 h 237"/>
                <a:gd name="T26" fmla="*/ 202 w 236"/>
                <a:gd name="T27" fmla="*/ 36 h 237"/>
                <a:gd name="T28" fmla="*/ 217 w 236"/>
                <a:gd name="T29" fmla="*/ 52 h 237"/>
                <a:gd name="T30" fmla="*/ 227 w 236"/>
                <a:gd name="T31" fmla="*/ 73 h 237"/>
                <a:gd name="T32" fmla="*/ 235 w 236"/>
                <a:gd name="T33" fmla="*/ 95 h 237"/>
                <a:gd name="T34" fmla="*/ 236 w 236"/>
                <a:gd name="T35" fmla="*/ 119 h 237"/>
                <a:gd name="T36" fmla="*/ 236 w 236"/>
                <a:gd name="T37" fmla="*/ 119 h 237"/>
                <a:gd name="T38" fmla="*/ 235 w 236"/>
                <a:gd name="T39" fmla="*/ 143 h 237"/>
                <a:gd name="T40" fmla="*/ 227 w 236"/>
                <a:gd name="T41" fmla="*/ 165 h 237"/>
                <a:gd name="T42" fmla="*/ 217 w 236"/>
                <a:gd name="T43" fmla="*/ 186 h 237"/>
                <a:gd name="T44" fmla="*/ 202 w 236"/>
                <a:gd name="T45" fmla="*/ 202 h 237"/>
                <a:gd name="T46" fmla="*/ 184 w 236"/>
                <a:gd name="T47" fmla="*/ 217 h 237"/>
                <a:gd name="T48" fmla="*/ 165 w 236"/>
                <a:gd name="T49" fmla="*/ 227 h 237"/>
                <a:gd name="T50" fmla="*/ 143 w 236"/>
                <a:gd name="T51" fmla="*/ 234 h 237"/>
                <a:gd name="T52" fmla="*/ 119 w 236"/>
                <a:gd name="T53" fmla="*/ 237 h 237"/>
                <a:gd name="T54" fmla="*/ 119 w 236"/>
                <a:gd name="T55" fmla="*/ 237 h 237"/>
                <a:gd name="T56" fmla="*/ 95 w 236"/>
                <a:gd name="T57" fmla="*/ 234 h 237"/>
                <a:gd name="T58" fmla="*/ 73 w 236"/>
                <a:gd name="T59" fmla="*/ 227 h 237"/>
                <a:gd name="T60" fmla="*/ 52 w 236"/>
                <a:gd name="T61" fmla="*/ 217 h 237"/>
                <a:gd name="T62" fmla="*/ 34 w 236"/>
                <a:gd name="T63" fmla="*/ 202 h 237"/>
                <a:gd name="T64" fmla="*/ 21 w 236"/>
                <a:gd name="T65" fmla="*/ 186 h 237"/>
                <a:gd name="T66" fmla="*/ 9 w 236"/>
                <a:gd name="T67" fmla="*/ 165 h 237"/>
                <a:gd name="T68" fmla="*/ 3 w 236"/>
                <a:gd name="T69" fmla="*/ 143 h 237"/>
                <a:gd name="T70" fmla="*/ 0 w 236"/>
                <a:gd name="T71" fmla="*/ 119 h 237"/>
                <a:gd name="T72" fmla="*/ 30 w 236"/>
                <a:gd name="T73" fmla="*/ 119 h 237"/>
                <a:gd name="T74" fmla="*/ 30 w 236"/>
                <a:gd name="T75" fmla="*/ 128 h 237"/>
                <a:gd name="T76" fmla="*/ 37 w 236"/>
                <a:gd name="T77" fmla="*/ 153 h 237"/>
                <a:gd name="T78" fmla="*/ 56 w 236"/>
                <a:gd name="T79" fmla="*/ 181 h 237"/>
                <a:gd name="T80" fmla="*/ 85 w 236"/>
                <a:gd name="T81" fmla="*/ 200 h 237"/>
                <a:gd name="T82" fmla="*/ 110 w 236"/>
                <a:gd name="T83" fmla="*/ 206 h 237"/>
                <a:gd name="T84" fmla="*/ 119 w 236"/>
                <a:gd name="T85" fmla="*/ 208 h 237"/>
                <a:gd name="T86" fmla="*/ 128 w 236"/>
                <a:gd name="T87" fmla="*/ 206 h 237"/>
                <a:gd name="T88" fmla="*/ 153 w 236"/>
                <a:gd name="T89" fmla="*/ 200 h 237"/>
                <a:gd name="T90" fmla="*/ 181 w 236"/>
                <a:gd name="T91" fmla="*/ 181 h 237"/>
                <a:gd name="T92" fmla="*/ 200 w 236"/>
                <a:gd name="T93" fmla="*/ 153 h 237"/>
                <a:gd name="T94" fmla="*/ 206 w 236"/>
                <a:gd name="T95" fmla="*/ 128 h 237"/>
                <a:gd name="T96" fmla="*/ 206 w 236"/>
                <a:gd name="T97" fmla="*/ 119 h 237"/>
                <a:gd name="T98" fmla="*/ 206 w 236"/>
                <a:gd name="T99" fmla="*/ 110 h 237"/>
                <a:gd name="T100" fmla="*/ 200 w 236"/>
                <a:gd name="T101" fmla="*/ 85 h 237"/>
                <a:gd name="T102" fmla="*/ 181 w 236"/>
                <a:gd name="T103" fmla="*/ 57 h 237"/>
                <a:gd name="T104" fmla="*/ 153 w 236"/>
                <a:gd name="T105" fmla="*/ 37 h 237"/>
                <a:gd name="T106" fmla="*/ 128 w 236"/>
                <a:gd name="T107" fmla="*/ 31 h 237"/>
                <a:gd name="T108" fmla="*/ 119 w 236"/>
                <a:gd name="T109" fmla="*/ 30 h 237"/>
                <a:gd name="T110" fmla="*/ 110 w 236"/>
                <a:gd name="T111" fmla="*/ 31 h 237"/>
                <a:gd name="T112" fmla="*/ 85 w 236"/>
                <a:gd name="T113" fmla="*/ 37 h 237"/>
                <a:gd name="T114" fmla="*/ 56 w 236"/>
                <a:gd name="T115" fmla="*/ 57 h 237"/>
                <a:gd name="T116" fmla="*/ 37 w 236"/>
                <a:gd name="T117" fmla="*/ 85 h 237"/>
                <a:gd name="T118" fmla="*/ 30 w 236"/>
                <a:gd name="T119" fmla="*/ 110 h 237"/>
                <a:gd name="T120" fmla="*/ 30 w 236"/>
                <a:gd name="T121" fmla="*/ 1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7">
                  <a:moveTo>
                    <a:pt x="0" y="119"/>
                  </a:moveTo>
                  <a:lnTo>
                    <a:pt x="0" y="119"/>
                  </a:lnTo>
                  <a:lnTo>
                    <a:pt x="1" y="107"/>
                  </a:lnTo>
                  <a:lnTo>
                    <a:pt x="3" y="95"/>
                  </a:lnTo>
                  <a:lnTo>
                    <a:pt x="6" y="83"/>
                  </a:lnTo>
                  <a:lnTo>
                    <a:pt x="9" y="73"/>
                  </a:lnTo>
                  <a:lnTo>
                    <a:pt x="15" y="63"/>
                  </a:lnTo>
                  <a:lnTo>
                    <a:pt x="21" y="52"/>
                  </a:lnTo>
                  <a:lnTo>
                    <a:pt x="27" y="43"/>
                  </a:lnTo>
                  <a:lnTo>
                    <a:pt x="34" y="36"/>
                  </a:lnTo>
                  <a:lnTo>
                    <a:pt x="43" y="28"/>
                  </a:lnTo>
                  <a:lnTo>
                    <a:pt x="52" y="21"/>
                  </a:lnTo>
                  <a:lnTo>
                    <a:pt x="62" y="15"/>
                  </a:lnTo>
                  <a:lnTo>
                    <a:pt x="73" y="11"/>
                  </a:lnTo>
                  <a:lnTo>
                    <a:pt x="83" y="6"/>
                  </a:lnTo>
                  <a:lnTo>
                    <a:pt x="95" y="3"/>
                  </a:lnTo>
                  <a:lnTo>
                    <a:pt x="107" y="2"/>
                  </a:lnTo>
                  <a:lnTo>
                    <a:pt x="119" y="0"/>
                  </a:lnTo>
                  <a:lnTo>
                    <a:pt x="119" y="0"/>
                  </a:lnTo>
                  <a:lnTo>
                    <a:pt x="119" y="0"/>
                  </a:lnTo>
                  <a:lnTo>
                    <a:pt x="131" y="2"/>
                  </a:lnTo>
                  <a:lnTo>
                    <a:pt x="143" y="3"/>
                  </a:lnTo>
                  <a:lnTo>
                    <a:pt x="153" y="6"/>
                  </a:lnTo>
                  <a:lnTo>
                    <a:pt x="165" y="11"/>
                  </a:lnTo>
                  <a:lnTo>
                    <a:pt x="175" y="15"/>
                  </a:lnTo>
                  <a:lnTo>
                    <a:pt x="184" y="21"/>
                  </a:lnTo>
                  <a:lnTo>
                    <a:pt x="193" y="28"/>
                  </a:lnTo>
                  <a:lnTo>
                    <a:pt x="202" y="36"/>
                  </a:lnTo>
                  <a:lnTo>
                    <a:pt x="209" y="43"/>
                  </a:lnTo>
                  <a:lnTo>
                    <a:pt x="217" y="52"/>
                  </a:lnTo>
                  <a:lnTo>
                    <a:pt x="223" y="63"/>
                  </a:lnTo>
                  <a:lnTo>
                    <a:pt x="227" y="73"/>
                  </a:lnTo>
                  <a:lnTo>
                    <a:pt x="232" y="83"/>
                  </a:lnTo>
                  <a:lnTo>
                    <a:pt x="235" y="95"/>
                  </a:lnTo>
                  <a:lnTo>
                    <a:pt x="236" y="107"/>
                  </a:lnTo>
                  <a:lnTo>
                    <a:pt x="236" y="119"/>
                  </a:lnTo>
                  <a:lnTo>
                    <a:pt x="236" y="119"/>
                  </a:lnTo>
                  <a:lnTo>
                    <a:pt x="236" y="119"/>
                  </a:lnTo>
                  <a:lnTo>
                    <a:pt x="236" y="131"/>
                  </a:lnTo>
                  <a:lnTo>
                    <a:pt x="235" y="143"/>
                  </a:lnTo>
                  <a:lnTo>
                    <a:pt x="232" y="154"/>
                  </a:lnTo>
                  <a:lnTo>
                    <a:pt x="227" y="165"/>
                  </a:lnTo>
                  <a:lnTo>
                    <a:pt x="223" y="175"/>
                  </a:lnTo>
                  <a:lnTo>
                    <a:pt x="217" y="186"/>
                  </a:lnTo>
                  <a:lnTo>
                    <a:pt x="209" y="194"/>
                  </a:lnTo>
                  <a:lnTo>
                    <a:pt x="202" y="202"/>
                  </a:lnTo>
                  <a:lnTo>
                    <a:pt x="193" y="209"/>
                  </a:lnTo>
                  <a:lnTo>
                    <a:pt x="184" y="217"/>
                  </a:lnTo>
                  <a:lnTo>
                    <a:pt x="175" y="223"/>
                  </a:lnTo>
                  <a:lnTo>
                    <a:pt x="165" y="227"/>
                  </a:lnTo>
                  <a:lnTo>
                    <a:pt x="153" y="232"/>
                  </a:lnTo>
                  <a:lnTo>
                    <a:pt x="143" y="234"/>
                  </a:lnTo>
                  <a:lnTo>
                    <a:pt x="131" y="236"/>
                  </a:lnTo>
                  <a:lnTo>
                    <a:pt x="119" y="237"/>
                  </a:lnTo>
                  <a:lnTo>
                    <a:pt x="119" y="237"/>
                  </a:lnTo>
                  <a:lnTo>
                    <a:pt x="119" y="237"/>
                  </a:lnTo>
                  <a:lnTo>
                    <a:pt x="107" y="236"/>
                  </a:lnTo>
                  <a:lnTo>
                    <a:pt x="95" y="234"/>
                  </a:lnTo>
                  <a:lnTo>
                    <a:pt x="83" y="232"/>
                  </a:lnTo>
                  <a:lnTo>
                    <a:pt x="73" y="227"/>
                  </a:lnTo>
                  <a:lnTo>
                    <a:pt x="62" y="223"/>
                  </a:lnTo>
                  <a:lnTo>
                    <a:pt x="52" y="217"/>
                  </a:lnTo>
                  <a:lnTo>
                    <a:pt x="43" y="209"/>
                  </a:lnTo>
                  <a:lnTo>
                    <a:pt x="34" y="202"/>
                  </a:lnTo>
                  <a:lnTo>
                    <a:pt x="27" y="194"/>
                  </a:lnTo>
                  <a:lnTo>
                    <a:pt x="21" y="186"/>
                  </a:lnTo>
                  <a:lnTo>
                    <a:pt x="15" y="175"/>
                  </a:lnTo>
                  <a:lnTo>
                    <a:pt x="9" y="165"/>
                  </a:lnTo>
                  <a:lnTo>
                    <a:pt x="6" y="154"/>
                  </a:lnTo>
                  <a:lnTo>
                    <a:pt x="3" y="143"/>
                  </a:lnTo>
                  <a:lnTo>
                    <a:pt x="1" y="131"/>
                  </a:lnTo>
                  <a:lnTo>
                    <a:pt x="0" y="119"/>
                  </a:lnTo>
                  <a:lnTo>
                    <a:pt x="0" y="119"/>
                  </a:lnTo>
                  <a:close/>
                  <a:moveTo>
                    <a:pt x="30" y="119"/>
                  </a:moveTo>
                  <a:lnTo>
                    <a:pt x="30" y="119"/>
                  </a:lnTo>
                  <a:lnTo>
                    <a:pt x="30" y="128"/>
                  </a:lnTo>
                  <a:lnTo>
                    <a:pt x="31" y="137"/>
                  </a:lnTo>
                  <a:lnTo>
                    <a:pt x="37" y="153"/>
                  </a:lnTo>
                  <a:lnTo>
                    <a:pt x="44" y="168"/>
                  </a:lnTo>
                  <a:lnTo>
                    <a:pt x="56" y="181"/>
                  </a:lnTo>
                  <a:lnTo>
                    <a:pt x="68" y="191"/>
                  </a:lnTo>
                  <a:lnTo>
                    <a:pt x="85" y="200"/>
                  </a:lnTo>
                  <a:lnTo>
                    <a:pt x="101" y="205"/>
                  </a:lnTo>
                  <a:lnTo>
                    <a:pt x="110" y="206"/>
                  </a:lnTo>
                  <a:lnTo>
                    <a:pt x="119" y="208"/>
                  </a:lnTo>
                  <a:lnTo>
                    <a:pt x="119" y="208"/>
                  </a:lnTo>
                  <a:lnTo>
                    <a:pt x="119" y="208"/>
                  </a:lnTo>
                  <a:lnTo>
                    <a:pt x="128" y="206"/>
                  </a:lnTo>
                  <a:lnTo>
                    <a:pt x="137" y="205"/>
                  </a:lnTo>
                  <a:lnTo>
                    <a:pt x="153" y="200"/>
                  </a:lnTo>
                  <a:lnTo>
                    <a:pt x="168" y="191"/>
                  </a:lnTo>
                  <a:lnTo>
                    <a:pt x="181" y="181"/>
                  </a:lnTo>
                  <a:lnTo>
                    <a:pt x="192" y="168"/>
                  </a:lnTo>
                  <a:lnTo>
                    <a:pt x="200" y="153"/>
                  </a:lnTo>
                  <a:lnTo>
                    <a:pt x="205" y="137"/>
                  </a:lnTo>
                  <a:lnTo>
                    <a:pt x="206" y="128"/>
                  </a:lnTo>
                  <a:lnTo>
                    <a:pt x="206" y="119"/>
                  </a:lnTo>
                  <a:lnTo>
                    <a:pt x="206" y="119"/>
                  </a:lnTo>
                  <a:lnTo>
                    <a:pt x="206" y="119"/>
                  </a:lnTo>
                  <a:lnTo>
                    <a:pt x="206" y="110"/>
                  </a:lnTo>
                  <a:lnTo>
                    <a:pt x="205" y="101"/>
                  </a:lnTo>
                  <a:lnTo>
                    <a:pt x="200" y="85"/>
                  </a:lnTo>
                  <a:lnTo>
                    <a:pt x="192" y="70"/>
                  </a:lnTo>
                  <a:lnTo>
                    <a:pt x="181" y="57"/>
                  </a:lnTo>
                  <a:lnTo>
                    <a:pt x="168" y="46"/>
                  </a:lnTo>
                  <a:lnTo>
                    <a:pt x="153" y="37"/>
                  </a:lnTo>
                  <a:lnTo>
                    <a:pt x="137" y="33"/>
                  </a:lnTo>
                  <a:lnTo>
                    <a:pt x="128" y="31"/>
                  </a:lnTo>
                  <a:lnTo>
                    <a:pt x="119" y="30"/>
                  </a:lnTo>
                  <a:lnTo>
                    <a:pt x="119" y="30"/>
                  </a:lnTo>
                  <a:lnTo>
                    <a:pt x="119" y="30"/>
                  </a:lnTo>
                  <a:lnTo>
                    <a:pt x="110" y="31"/>
                  </a:lnTo>
                  <a:lnTo>
                    <a:pt x="101" y="33"/>
                  </a:lnTo>
                  <a:lnTo>
                    <a:pt x="85" y="37"/>
                  </a:lnTo>
                  <a:lnTo>
                    <a:pt x="68" y="46"/>
                  </a:lnTo>
                  <a:lnTo>
                    <a:pt x="56" y="57"/>
                  </a:lnTo>
                  <a:lnTo>
                    <a:pt x="44" y="70"/>
                  </a:lnTo>
                  <a:lnTo>
                    <a:pt x="37" y="85"/>
                  </a:lnTo>
                  <a:lnTo>
                    <a:pt x="31" y="101"/>
                  </a:lnTo>
                  <a:lnTo>
                    <a:pt x="30" y="110"/>
                  </a:lnTo>
                  <a:lnTo>
                    <a:pt x="30" y="119"/>
                  </a:lnTo>
                  <a:lnTo>
                    <a:pt x="30" y="119"/>
                  </a:lnTo>
                  <a:close/>
                </a:path>
              </a:pathLst>
            </a:custGeom>
            <a:solidFill>
              <a:srgbClr val="77D1F1"/>
            </a:solidFill>
            <a:ln w="9525">
              <a:solidFill>
                <a:srgbClr val="005092"/>
              </a:solidFill>
              <a:round/>
              <a:headEnd/>
              <a:tailEnd/>
            </a:ln>
          </p:spPr>
          <p:txBody>
            <a:bodyPr/>
            <a:lstStyle/>
            <a:p>
              <a:pPr>
                <a:defRPr/>
              </a:pPr>
              <a:endParaRPr lang="zh-CN" altLang="en-US">
                <a:solidFill>
                  <a:prstClr val="black"/>
                </a:solidFill>
                <a:latin typeface="+mn-ea"/>
                <a:ea typeface="+mn-ea"/>
              </a:endParaRPr>
            </a:p>
          </p:txBody>
        </p:sp>
        <p:sp>
          <p:nvSpPr>
            <p:cNvPr id="81" name="Freeform 13"/>
            <p:cNvSpPr>
              <a:spLocks/>
            </p:cNvSpPr>
            <p:nvPr/>
          </p:nvSpPr>
          <p:spPr bwMode="auto">
            <a:xfrm>
              <a:off x="3684811" y="3117493"/>
              <a:ext cx="79070" cy="42203"/>
            </a:xfrm>
            <a:custGeom>
              <a:avLst/>
              <a:gdLst>
                <a:gd name="T0" fmla="*/ 2 w 98"/>
                <a:gd name="T1" fmla="*/ 64 h 72"/>
                <a:gd name="T2" fmla="*/ 2 w 98"/>
                <a:gd name="T3" fmla="*/ 64 h 72"/>
                <a:gd name="T4" fmla="*/ 0 w 98"/>
                <a:gd name="T5" fmla="*/ 58 h 72"/>
                <a:gd name="T6" fmla="*/ 0 w 98"/>
                <a:gd name="T7" fmla="*/ 52 h 72"/>
                <a:gd name="T8" fmla="*/ 2 w 98"/>
                <a:gd name="T9" fmla="*/ 48 h 72"/>
                <a:gd name="T10" fmla="*/ 6 w 98"/>
                <a:gd name="T11" fmla="*/ 43 h 72"/>
                <a:gd name="T12" fmla="*/ 6 w 98"/>
                <a:gd name="T13" fmla="*/ 43 h 72"/>
                <a:gd name="T14" fmla="*/ 76 w 98"/>
                <a:gd name="T15" fmla="*/ 2 h 72"/>
                <a:gd name="T16" fmla="*/ 76 w 98"/>
                <a:gd name="T17" fmla="*/ 2 h 72"/>
                <a:gd name="T18" fmla="*/ 82 w 98"/>
                <a:gd name="T19" fmla="*/ 0 h 72"/>
                <a:gd name="T20" fmla="*/ 88 w 98"/>
                <a:gd name="T21" fmla="*/ 0 h 72"/>
                <a:gd name="T22" fmla="*/ 92 w 98"/>
                <a:gd name="T23" fmla="*/ 3 h 72"/>
                <a:gd name="T24" fmla="*/ 97 w 98"/>
                <a:gd name="T25" fmla="*/ 8 h 72"/>
                <a:gd name="T26" fmla="*/ 97 w 98"/>
                <a:gd name="T27" fmla="*/ 8 h 72"/>
                <a:gd name="T28" fmla="*/ 97 w 98"/>
                <a:gd name="T29" fmla="*/ 8 h 72"/>
                <a:gd name="T30" fmla="*/ 98 w 98"/>
                <a:gd name="T31" fmla="*/ 14 h 72"/>
                <a:gd name="T32" fmla="*/ 98 w 98"/>
                <a:gd name="T33" fmla="*/ 20 h 72"/>
                <a:gd name="T34" fmla="*/ 95 w 98"/>
                <a:gd name="T35" fmla="*/ 24 h 72"/>
                <a:gd name="T36" fmla="*/ 91 w 98"/>
                <a:gd name="T37" fmla="*/ 29 h 72"/>
                <a:gd name="T38" fmla="*/ 91 w 98"/>
                <a:gd name="T39" fmla="*/ 29 h 72"/>
                <a:gd name="T40" fmla="*/ 22 w 98"/>
                <a:gd name="T41" fmla="*/ 69 h 72"/>
                <a:gd name="T42" fmla="*/ 22 w 98"/>
                <a:gd name="T43" fmla="*/ 69 h 72"/>
                <a:gd name="T44" fmla="*/ 18 w 98"/>
                <a:gd name="T45" fmla="*/ 70 h 72"/>
                <a:gd name="T46" fmla="*/ 13 w 98"/>
                <a:gd name="T47" fmla="*/ 72 h 72"/>
                <a:gd name="T48" fmla="*/ 13 w 98"/>
                <a:gd name="T49" fmla="*/ 72 h 72"/>
                <a:gd name="T50" fmla="*/ 13 w 98"/>
                <a:gd name="T51" fmla="*/ 72 h 72"/>
                <a:gd name="T52" fmla="*/ 10 w 98"/>
                <a:gd name="T53" fmla="*/ 70 h 72"/>
                <a:gd name="T54" fmla="*/ 7 w 98"/>
                <a:gd name="T55" fmla="*/ 69 h 72"/>
                <a:gd name="T56" fmla="*/ 5 w 98"/>
                <a:gd name="T57" fmla="*/ 67 h 72"/>
                <a:gd name="T58" fmla="*/ 2 w 98"/>
                <a:gd name="T59" fmla="*/ 64 h 72"/>
                <a:gd name="T60" fmla="*/ 2 w 98"/>
                <a:gd name="T61"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72">
                  <a:moveTo>
                    <a:pt x="2" y="64"/>
                  </a:moveTo>
                  <a:lnTo>
                    <a:pt x="2" y="64"/>
                  </a:lnTo>
                  <a:lnTo>
                    <a:pt x="0" y="58"/>
                  </a:lnTo>
                  <a:lnTo>
                    <a:pt x="0" y="52"/>
                  </a:lnTo>
                  <a:lnTo>
                    <a:pt x="2" y="48"/>
                  </a:lnTo>
                  <a:lnTo>
                    <a:pt x="6" y="43"/>
                  </a:lnTo>
                  <a:lnTo>
                    <a:pt x="6" y="43"/>
                  </a:lnTo>
                  <a:lnTo>
                    <a:pt x="76" y="2"/>
                  </a:lnTo>
                  <a:lnTo>
                    <a:pt x="76" y="2"/>
                  </a:lnTo>
                  <a:lnTo>
                    <a:pt x="82" y="0"/>
                  </a:lnTo>
                  <a:lnTo>
                    <a:pt x="88" y="0"/>
                  </a:lnTo>
                  <a:lnTo>
                    <a:pt x="92" y="3"/>
                  </a:lnTo>
                  <a:lnTo>
                    <a:pt x="97" y="8"/>
                  </a:lnTo>
                  <a:lnTo>
                    <a:pt x="97" y="8"/>
                  </a:lnTo>
                  <a:lnTo>
                    <a:pt x="97" y="8"/>
                  </a:lnTo>
                  <a:lnTo>
                    <a:pt x="98" y="14"/>
                  </a:lnTo>
                  <a:lnTo>
                    <a:pt x="98" y="20"/>
                  </a:lnTo>
                  <a:lnTo>
                    <a:pt x="95" y="24"/>
                  </a:lnTo>
                  <a:lnTo>
                    <a:pt x="91" y="29"/>
                  </a:lnTo>
                  <a:lnTo>
                    <a:pt x="91" y="29"/>
                  </a:lnTo>
                  <a:lnTo>
                    <a:pt x="22" y="69"/>
                  </a:lnTo>
                  <a:lnTo>
                    <a:pt x="22" y="69"/>
                  </a:lnTo>
                  <a:lnTo>
                    <a:pt x="18" y="70"/>
                  </a:lnTo>
                  <a:lnTo>
                    <a:pt x="13" y="72"/>
                  </a:lnTo>
                  <a:lnTo>
                    <a:pt x="13" y="72"/>
                  </a:lnTo>
                  <a:lnTo>
                    <a:pt x="13" y="72"/>
                  </a:lnTo>
                  <a:lnTo>
                    <a:pt x="10" y="70"/>
                  </a:lnTo>
                  <a:lnTo>
                    <a:pt x="7" y="69"/>
                  </a:lnTo>
                  <a:lnTo>
                    <a:pt x="5" y="67"/>
                  </a:lnTo>
                  <a:lnTo>
                    <a:pt x="2" y="64"/>
                  </a:lnTo>
                  <a:lnTo>
                    <a:pt x="2" y="64"/>
                  </a:lnTo>
                  <a:close/>
                </a:path>
              </a:pathLst>
            </a:custGeom>
            <a:solidFill>
              <a:srgbClr val="77D1F1"/>
            </a:solidFill>
            <a:ln w="9525">
              <a:solidFill>
                <a:srgbClr val="005092"/>
              </a:solidFill>
              <a:round/>
              <a:headEnd/>
              <a:tailEnd/>
            </a:ln>
          </p:spPr>
          <p:txBody>
            <a:bodyPr/>
            <a:lstStyle/>
            <a:p>
              <a:pPr>
                <a:defRPr/>
              </a:pPr>
              <a:endParaRPr lang="zh-CN" altLang="en-US">
                <a:solidFill>
                  <a:prstClr val="black"/>
                </a:solidFill>
                <a:latin typeface="+mn-ea"/>
                <a:ea typeface="+mn-ea"/>
              </a:endParaRPr>
            </a:p>
          </p:txBody>
        </p:sp>
        <p:sp>
          <p:nvSpPr>
            <p:cNvPr id="82" name="Freeform 14"/>
            <p:cNvSpPr>
              <a:spLocks/>
            </p:cNvSpPr>
            <p:nvPr/>
          </p:nvSpPr>
          <p:spPr bwMode="auto">
            <a:xfrm>
              <a:off x="3400534" y="3230035"/>
              <a:ext cx="92248" cy="47478"/>
            </a:xfrm>
            <a:custGeom>
              <a:avLst/>
              <a:gdLst>
                <a:gd name="T0" fmla="*/ 3 w 116"/>
                <a:gd name="T1" fmla="*/ 72 h 80"/>
                <a:gd name="T2" fmla="*/ 3 w 116"/>
                <a:gd name="T3" fmla="*/ 72 h 80"/>
                <a:gd name="T4" fmla="*/ 0 w 116"/>
                <a:gd name="T5" fmla="*/ 66 h 80"/>
                <a:gd name="T6" fmla="*/ 2 w 116"/>
                <a:gd name="T7" fmla="*/ 60 h 80"/>
                <a:gd name="T8" fmla="*/ 3 w 116"/>
                <a:gd name="T9" fmla="*/ 56 h 80"/>
                <a:gd name="T10" fmla="*/ 7 w 116"/>
                <a:gd name="T11" fmla="*/ 52 h 80"/>
                <a:gd name="T12" fmla="*/ 7 w 116"/>
                <a:gd name="T13" fmla="*/ 52 h 80"/>
                <a:gd name="T14" fmla="*/ 94 w 116"/>
                <a:gd name="T15" fmla="*/ 1 h 80"/>
                <a:gd name="T16" fmla="*/ 94 w 116"/>
                <a:gd name="T17" fmla="*/ 1 h 80"/>
                <a:gd name="T18" fmla="*/ 100 w 116"/>
                <a:gd name="T19" fmla="*/ 0 h 80"/>
                <a:gd name="T20" fmla="*/ 106 w 116"/>
                <a:gd name="T21" fmla="*/ 0 h 80"/>
                <a:gd name="T22" fmla="*/ 110 w 116"/>
                <a:gd name="T23" fmla="*/ 1 h 80"/>
                <a:gd name="T24" fmla="*/ 114 w 116"/>
                <a:gd name="T25" fmla="*/ 6 h 80"/>
                <a:gd name="T26" fmla="*/ 114 w 116"/>
                <a:gd name="T27" fmla="*/ 6 h 80"/>
                <a:gd name="T28" fmla="*/ 114 w 116"/>
                <a:gd name="T29" fmla="*/ 6 h 80"/>
                <a:gd name="T30" fmla="*/ 116 w 116"/>
                <a:gd name="T31" fmla="*/ 11 h 80"/>
                <a:gd name="T32" fmla="*/ 116 w 116"/>
                <a:gd name="T33" fmla="*/ 17 h 80"/>
                <a:gd name="T34" fmla="*/ 114 w 116"/>
                <a:gd name="T35" fmla="*/ 22 h 80"/>
                <a:gd name="T36" fmla="*/ 110 w 116"/>
                <a:gd name="T37" fmla="*/ 26 h 80"/>
                <a:gd name="T38" fmla="*/ 110 w 116"/>
                <a:gd name="T39" fmla="*/ 26 h 80"/>
                <a:gd name="T40" fmla="*/ 22 w 116"/>
                <a:gd name="T41" fmla="*/ 77 h 80"/>
                <a:gd name="T42" fmla="*/ 22 w 116"/>
                <a:gd name="T43" fmla="*/ 77 h 80"/>
                <a:gd name="T44" fmla="*/ 19 w 116"/>
                <a:gd name="T45" fmla="*/ 80 h 80"/>
                <a:gd name="T46" fmla="*/ 15 w 116"/>
                <a:gd name="T47" fmla="*/ 80 h 80"/>
                <a:gd name="T48" fmla="*/ 15 w 116"/>
                <a:gd name="T49" fmla="*/ 80 h 80"/>
                <a:gd name="T50" fmla="*/ 15 w 116"/>
                <a:gd name="T51" fmla="*/ 80 h 80"/>
                <a:gd name="T52" fmla="*/ 12 w 116"/>
                <a:gd name="T53" fmla="*/ 80 h 80"/>
                <a:gd name="T54" fmla="*/ 7 w 116"/>
                <a:gd name="T55" fmla="*/ 78 h 80"/>
                <a:gd name="T56" fmla="*/ 5 w 116"/>
                <a:gd name="T57" fmla="*/ 75 h 80"/>
                <a:gd name="T58" fmla="*/ 3 w 116"/>
                <a:gd name="T59" fmla="*/ 72 h 80"/>
                <a:gd name="T60" fmla="*/ 3 w 116"/>
                <a:gd name="T6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80">
                  <a:moveTo>
                    <a:pt x="3" y="72"/>
                  </a:moveTo>
                  <a:lnTo>
                    <a:pt x="3" y="72"/>
                  </a:lnTo>
                  <a:lnTo>
                    <a:pt x="0" y="66"/>
                  </a:lnTo>
                  <a:lnTo>
                    <a:pt x="2" y="60"/>
                  </a:lnTo>
                  <a:lnTo>
                    <a:pt x="3" y="56"/>
                  </a:lnTo>
                  <a:lnTo>
                    <a:pt x="7" y="52"/>
                  </a:lnTo>
                  <a:lnTo>
                    <a:pt x="7" y="52"/>
                  </a:lnTo>
                  <a:lnTo>
                    <a:pt x="94" y="1"/>
                  </a:lnTo>
                  <a:lnTo>
                    <a:pt x="94" y="1"/>
                  </a:lnTo>
                  <a:lnTo>
                    <a:pt x="100" y="0"/>
                  </a:lnTo>
                  <a:lnTo>
                    <a:pt x="106" y="0"/>
                  </a:lnTo>
                  <a:lnTo>
                    <a:pt x="110" y="1"/>
                  </a:lnTo>
                  <a:lnTo>
                    <a:pt x="114" y="6"/>
                  </a:lnTo>
                  <a:lnTo>
                    <a:pt x="114" y="6"/>
                  </a:lnTo>
                  <a:lnTo>
                    <a:pt x="114" y="6"/>
                  </a:lnTo>
                  <a:lnTo>
                    <a:pt x="116" y="11"/>
                  </a:lnTo>
                  <a:lnTo>
                    <a:pt x="116" y="17"/>
                  </a:lnTo>
                  <a:lnTo>
                    <a:pt x="114" y="22"/>
                  </a:lnTo>
                  <a:lnTo>
                    <a:pt x="110" y="26"/>
                  </a:lnTo>
                  <a:lnTo>
                    <a:pt x="110" y="26"/>
                  </a:lnTo>
                  <a:lnTo>
                    <a:pt x="22" y="77"/>
                  </a:lnTo>
                  <a:lnTo>
                    <a:pt x="22" y="77"/>
                  </a:lnTo>
                  <a:lnTo>
                    <a:pt x="19" y="80"/>
                  </a:lnTo>
                  <a:lnTo>
                    <a:pt x="15" y="80"/>
                  </a:lnTo>
                  <a:lnTo>
                    <a:pt x="15" y="80"/>
                  </a:lnTo>
                  <a:lnTo>
                    <a:pt x="15" y="80"/>
                  </a:lnTo>
                  <a:lnTo>
                    <a:pt x="12" y="80"/>
                  </a:lnTo>
                  <a:lnTo>
                    <a:pt x="7" y="78"/>
                  </a:lnTo>
                  <a:lnTo>
                    <a:pt x="5" y="75"/>
                  </a:lnTo>
                  <a:lnTo>
                    <a:pt x="3" y="72"/>
                  </a:lnTo>
                  <a:lnTo>
                    <a:pt x="3" y="72"/>
                  </a:lnTo>
                  <a:close/>
                </a:path>
              </a:pathLst>
            </a:custGeom>
            <a:solidFill>
              <a:srgbClr val="77D1F1"/>
            </a:solidFill>
            <a:ln w="9525">
              <a:solidFill>
                <a:srgbClr val="005092"/>
              </a:solidFill>
              <a:round/>
              <a:headEnd/>
              <a:tailEnd/>
            </a:ln>
          </p:spPr>
          <p:txBody>
            <a:bodyPr/>
            <a:lstStyle/>
            <a:p>
              <a:pPr>
                <a:defRPr/>
              </a:pPr>
              <a:endParaRPr lang="zh-CN" altLang="en-US">
                <a:solidFill>
                  <a:prstClr val="black"/>
                </a:solidFill>
                <a:latin typeface="+mn-ea"/>
                <a:ea typeface="+mn-ea"/>
              </a:endParaRPr>
            </a:p>
          </p:txBody>
        </p:sp>
        <p:sp>
          <p:nvSpPr>
            <p:cNvPr id="83" name="Freeform 15"/>
            <p:cNvSpPr>
              <a:spLocks/>
            </p:cNvSpPr>
            <p:nvPr/>
          </p:nvSpPr>
          <p:spPr bwMode="auto">
            <a:xfrm>
              <a:off x="3408065" y="3115734"/>
              <a:ext cx="82836" cy="43962"/>
            </a:xfrm>
            <a:custGeom>
              <a:avLst/>
              <a:gdLst>
                <a:gd name="T0" fmla="*/ 79 w 101"/>
                <a:gd name="T1" fmla="*/ 70 h 73"/>
                <a:gd name="T2" fmla="*/ 6 w 101"/>
                <a:gd name="T3" fmla="*/ 27 h 73"/>
                <a:gd name="T4" fmla="*/ 6 w 101"/>
                <a:gd name="T5" fmla="*/ 27 h 73"/>
                <a:gd name="T6" fmla="*/ 1 w 101"/>
                <a:gd name="T7" fmla="*/ 24 h 73"/>
                <a:gd name="T8" fmla="*/ 0 w 101"/>
                <a:gd name="T9" fmla="*/ 18 h 73"/>
                <a:gd name="T10" fmla="*/ 0 w 101"/>
                <a:gd name="T11" fmla="*/ 12 h 73"/>
                <a:gd name="T12" fmla="*/ 1 w 101"/>
                <a:gd name="T13" fmla="*/ 8 h 73"/>
                <a:gd name="T14" fmla="*/ 1 w 101"/>
                <a:gd name="T15" fmla="*/ 8 h 73"/>
                <a:gd name="T16" fmla="*/ 1 w 101"/>
                <a:gd name="T17" fmla="*/ 8 h 73"/>
                <a:gd name="T18" fmla="*/ 6 w 101"/>
                <a:gd name="T19" fmla="*/ 3 h 73"/>
                <a:gd name="T20" fmla="*/ 10 w 101"/>
                <a:gd name="T21" fmla="*/ 0 h 73"/>
                <a:gd name="T22" fmla="*/ 16 w 101"/>
                <a:gd name="T23" fmla="*/ 0 h 73"/>
                <a:gd name="T24" fmla="*/ 22 w 101"/>
                <a:gd name="T25" fmla="*/ 2 h 73"/>
                <a:gd name="T26" fmla="*/ 22 w 101"/>
                <a:gd name="T27" fmla="*/ 2 h 73"/>
                <a:gd name="T28" fmla="*/ 94 w 101"/>
                <a:gd name="T29" fmla="*/ 45 h 73"/>
                <a:gd name="T30" fmla="*/ 94 w 101"/>
                <a:gd name="T31" fmla="*/ 45 h 73"/>
                <a:gd name="T32" fmla="*/ 98 w 101"/>
                <a:gd name="T33" fmla="*/ 49 h 73"/>
                <a:gd name="T34" fmla="*/ 101 w 101"/>
                <a:gd name="T35" fmla="*/ 54 h 73"/>
                <a:gd name="T36" fmla="*/ 101 w 101"/>
                <a:gd name="T37" fmla="*/ 60 h 73"/>
                <a:gd name="T38" fmla="*/ 99 w 101"/>
                <a:gd name="T39" fmla="*/ 66 h 73"/>
                <a:gd name="T40" fmla="*/ 99 w 101"/>
                <a:gd name="T41" fmla="*/ 66 h 73"/>
                <a:gd name="T42" fmla="*/ 99 w 101"/>
                <a:gd name="T43" fmla="*/ 66 h 73"/>
                <a:gd name="T44" fmla="*/ 96 w 101"/>
                <a:gd name="T45" fmla="*/ 69 h 73"/>
                <a:gd name="T46" fmla="*/ 94 w 101"/>
                <a:gd name="T47" fmla="*/ 70 h 73"/>
                <a:gd name="T48" fmla="*/ 91 w 101"/>
                <a:gd name="T49" fmla="*/ 72 h 73"/>
                <a:gd name="T50" fmla="*/ 86 w 101"/>
                <a:gd name="T51" fmla="*/ 73 h 73"/>
                <a:gd name="T52" fmla="*/ 86 w 101"/>
                <a:gd name="T53" fmla="*/ 73 h 73"/>
                <a:gd name="T54" fmla="*/ 86 w 101"/>
                <a:gd name="T55" fmla="*/ 73 h 73"/>
                <a:gd name="T56" fmla="*/ 83 w 101"/>
                <a:gd name="T57" fmla="*/ 72 h 73"/>
                <a:gd name="T58" fmla="*/ 79 w 101"/>
                <a:gd name="T59" fmla="*/ 70 h 73"/>
                <a:gd name="T60" fmla="*/ 79 w 101"/>
                <a:gd name="T61"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73">
                  <a:moveTo>
                    <a:pt x="79" y="70"/>
                  </a:moveTo>
                  <a:lnTo>
                    <a:pt x="6" y="27"/>
                  </a:lnTo>
                  <a:lnTo>
                    <a:pt x="6" y="27"/>
                  </a:lnTo>
                  <a:lnTo>
                    <a:pt x="1" y="24"/>
                  </a:lnTo>
                  <a:lnTo>
                    <a:pt x="0" y="18"/>
                  </a:lnTo>
                  <a:lnTo>
                    <a:pt x="0" y="12"/>
                  </a:lnTo>
                  <a:lnTo>
                    <a:pt x="1" y="8"/>
                  </a:lnTo>
                  <a:lnTo>
                    <a:pt x="1" y="8"/>
                  </a:lnTo>
                  <a:lnTo>
                    <a:pt x="1" y="8"/>
                  </a:lnTo>
                  <a:lnTo>
                    <a:pt x="6" y="3"/>
                  </a:lnTo>
                  <a:lnTo>
                    <a:pt x="10" y="0"/>
                  </a:lnTo>
                  <a:lnTo>
                    <a:pt x="16" y="0"/>
                  </a:lnTo>
                  <a:lnTo>
                    <a:pt x="22" y="2"/>
                  </a:lnTo>
                  <a:lnTo>
                    <a:pt x="22" y="2"/>
                  </a:lnTo>
                  <a:lnTo>
                    <a:pt x="94" y="45"/>
                  </a:lnTo>
                  <a:lnTo>
                    <a:pt x="94" y="45"/>
                  </a:lnTo>
                  <a:lnTo>
                    <a:pt x="98" y="49"/>
                  </a:lnTo>
                  <a:lnTo>
                    <a:pt x="101" y="54"/>
                  </a:lnTo>
                  <a:lnTo>
                    <a:pt x="101" y="60"/>
                  </a:lnTo>
                  <a:lnTo>
                    <a:pt x="99" y="66"/>
                  </a:lnTo>
                  <a:lnTo>
                    <a:pt x="99" y="66"/>
                  </a:lnTo>
                  <a:lnTo>
                    <a:pt x="99" y="66"/>
                  </a:lnTo>
                  <a:lnTo>
                    <a:pt x="96" y="69"/>
                  </a:lnTo>
                  <a:lnTo>
                    <a:pt x="94" y="70"/>
                  </a:lnTo>
                  <a:lnTo>
                    <a:pt x="91" y="72"/>
                  </a:lnTo>
                  <a:lnTo>
                    <a:pt x="86" y="73"/>
                  </a:lnTo>
                  <a:lnTo>
                    <a:pt x="86" y="73"/>
                  </a:lnTo>
                  <a:lnTo>
                    <a:pt x="86" y="73"/>
                  </a:lnTo>
                  <a:lnTo>
                    <a:pt x="83" y="72"/>
                  </a:lnTo>
                  <a:lnTo>
                    <a:pt x="79" y="70"/>
                  </a:lnTo>
                  <a:lnTo>
                    <a:pt x="79" y="70"/>
                  </a:lnTo>
                  <a:close/>
                </a:path>
              </a:pathLst>
            </a:custGeom>
            <a:solidFill>
              <a:srgbClr val="77D1F1"/>
            </a:solidFill>
            <a:ln w="9525">
              <a:solidFill>
                <a:srgbClr val="005092"/>
              </a:solidFill>
              <a:round/>
              <a:headEnd/>
              <a:tailEnd/>
            </a:ln>
          </p:spPr>
          <p:txBody>
            <a:bodyPr/>
            <a:lstStyle/>
            <a:p>
              <a:pPr>
                <a:defRPr/>
              </a:pPr>
              <a:endParaRPr lang="zh-CN" altLang="en-US">
                <a:solidFill>
                  <a:prstClr val="black"/>
                </a:solidFill>
                <a:latin typeface="+mn-ea"/>
                <a:ea typeface="+mn-ea"/>
              </a:endParaRPr>
            </a:p>
          </p:txBody>
        </p:sp>
        <p:sp>
          <p:nvSpPr>
            <p:cNvPr id="84" name="Freeform 16"/>
            <p:cNvSpPr>
              <a:spLocks/>
            </p:cNvSpPr>
            <p:nvPr/>
          </p:nvSpPr>
          <p:spPr bwMode="auto">
            <a:xfrm>
              <a:off x="3682929" y="3228276"/>
              <a:ext cx="92248" cy="49237"/>
            </a:xfrm>
            <a:custGeom>
              <a:avLst/>
              <a:gdLst>
                <a:gd name="T0" fmla="*/ 94 w 116"/>
                <a:gd name="T1" fmla="*/ 79 h 82"/>
                <a:gd name="T2" fmla="*/ 8 w 116"/>
                <a:gd name="T3" fmla="*/ 28 h 82"/>
                <a:gd name="T4" fmla="*/ 8 w 116"/>
                <a:gd name="T5" fmla="*/ 28 h 82"/>
                <a:gd name="T6" fmla="*/ 3 w 116"/>
                <a:gd name="T7" fmla="*/ 24 h 82"/>
                <a:gd name="T8" fmla="*/ 0 w 116"/>
                <a:gd name="T9" fmla="*/ 19 h 82"/>
                <a:gd name="T10" fmla="*/ 0 w 116"/>
                <a:gd name="T11" fmla="*/ 13 h 82"/>
                <a:gd name="T12" fmla="*/ 2 w 116"/>
                <a:gd name="T13" fmla="*/ 8 h 82"/>
                <a:gd name="T14" fmla="*/ 2 w 116"/>
                <a:gd name="T15" fmla="*/ 8 h 82"/>
                <a:gd name="T16" fmla="*/ 2 w 116"/>
                <a:gd name="T17" fmla="*/ 8 h 82"/>
                <a:gd name="T18" fmla="*/ 6 w 116"/>
                <a:gd name="T19" fmla="*/ 3 h 82"/>
                <a:gd name="T20" fmla="*/ 10 w 116"/>
                <a:gd name="T21" fmla="*/ 0 h 82"/>
                <a:gd name="T22" fmla="*/ 16 w 116"/>
                <a:gd name="T23" fmla="*/ 0 h 82"/>
                <a:gd name="T24" fmla="*/ 22 w 116"/>
                <a:gd name="T25" fmla="*/ 3 h 82"/>
                <a:gd name="T26" fmla="*/ 22 w 116"/>
                <a:gd name="T27" fmla="*/ 3 h 82"/>
                <a:gd name="T28" fmla="*/ 110 w 116"/>
                <a:gd name="T29" fmla="*/ 54 h 82"/>
                <a:gd name="T30" fmla="*/ 110 w 116"/>
                <a:gd name="T31" fmla="*/ 54 h 82"/>
                <a:gd name="T32" fmla="*/ 114 w 116"/>
                <a:gd name="T33" fmla="*/ 58 h 82"/>
                <a:gd name="T34" fmla="*/ 116 w 116"/>
                <a:gd name="T35" fmla="*/ 62 h 82"/>
                <a:gd name="T36" fmla="*/ 116 w 116"/>
                <a:gd name="T37" fmla="*/ 68 h 82"/>
                <a:gd name="T38" fmla="*/ 114 w 116"/>
                <a:gd name="T39" fmla="*/ 74 h 82"/>
                <a:gd name="T40" fmla="*/ 114 w 116"/>
                <a:gd name="T41" fmla="*/ 74 h 82"/>
                <a:gd name="T42" fmla="*/ 114 w 116"/>
                <a:gd name="T43" fmla="*/ 74 h 82"/>
                <a:gd name="T44" fmla="*/ 111 w 116"/>
                <a:gd name="T45" fmla="*/ 77 h 82"/>
                <a:gd name="T46" fmla="*/ 109 w 116"/>
                <a:gd name="T47" fmla="*/ 80 h 82"/>
                <a:gd name="T48" fmla="*/ 106 w 116"/>
                <a:gd name="T49" fmla="*/ 82 h 82"/>
                <a:gd name="T50" fmla="*/ 101 w 116"/>
                <a:gd name="T51" fmla="*/ 82 h 82"/>
                <a:gd name="T52" fmla="*/ 101 w 116"/>
                <a:gd name="T53" fmla="*/ 82 h 82"/>
                <a:gd name="T54" fmla="*/ 101 w 116"/>
                <a:gd name="T55" fmla="*/ 82 h 82"/>
                <a:gd name="T56" fmla="*/ 98 w 116"/>
                <a:gd name="T57" fmla="*/ 82 h 82"/>
                <a:gd name="T58" fmla="*/ 94 w 116"/>
                <a:gd name="T59" fmla="*/ 79 h 82"/>
                <a:gd name="T60" fmla="*/ 94 w 116"/>
                <a:gd name="T61" fmla="*/ 7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82">
                  <a:moveTo>
                    <a:pt x="94" y="79"/>
                  </a:moveTo>
                  <a:lnTo>
                    <a:pt x="8" y="28"/>
                  </a:lnTo>
                  <a:lnTo>
                    <a:pt x="8" y="28"/>
                  </a:lnTo>
                  <a:lnTo>
                    <a:pt x="3" y="24"/>
                  </a:lnTo>
                  <a:lnTo>
                    <a:pt x="0" y="19"/>
                  </a:lnTo>
                  <a:lnTo>
                    <a:pt x="0" y="13"/>
                  </a:lnTo>
                  <a:lnTo>
                    <a:pt x="2" y="8"/>
                  </a:lnTo>
                  <a:lnTo>
                    <a:pt x="2" y="8"/>
                  </a:lnTo>
                  <a:lnTo>
                    <a:pt x="2" y="8"/>
                  </a:lnTo>
                  <a:lnTo>
                    <a:pt x="6" y="3"/>
                  </a:lnTo>
                  <a:lnTo>
                    <a:pt x="10" y="0"/>
                  </a:lnTo>
                  <a:lnTo>
                    <a:pt x="16" y="0"/>
                  </a:lnTo>
                  <a:lnTo>
                    <a:pt x="22" y="3"/>
                  </a:lnTo>
                  <a:lnTo>
                    <a:pt x="22" y="3"/>
                  </a:lnTo>
                  <a:lnTo>
                    <a:pt x="110" y="54"/>
                  </a:lnTo>
                  <a:lnTo>
                    <a:pt x="110" y="54"/>
                  </a:lnTo>
                  <a:lnTo>
                    <a:pt x="114" y="58"/>
                  </a:lnTo>
                  <a:lnTo>
                    <a:pt x="116" y="62"/>
                  </a:lnTo>
                  <a:lnTo>
                    <a:pt x="116" y="68"/>
                  </a:lnTo>
                  <a:lnTo>
                    <a:pt x="114" y="74"/>
                  </a:lnTo>
                  <a:lnTo>
                    <a:pt x="114" y="74"/>
                  </a:lnTo>
                  <a:lnTo>
                    <a:pt x="114" y="74"/>
                  </a:lnTo>
                  <a:lnTo>
                    <a:pt x="111" y="77"/>
                  </a:lnTo>
                  <a:lnTo>
                    <a:pt x="109" y="80"/>
                  </a:lnTo>
                  <a:lnTo>
                    <a:pt x="106" y="82"/>
                  </a:lnTo>
                  <a:lnTo>
                    <a:pt x="101" y="82"/>
                  </a:lnTo>
                  <a:lnTo>
                    <a:pt x="101" y="82"/>
                  </a:lnTo>
                  <a:lnTo>
                    <a:pt x="101" y="82"/>
                  </a:lnTo>
                  <a:lnTo>
                    <a:pt x="98" y="82"/>
                  </a:lnTo>
                  <a:lnTo>
                    <a:pt x="94" y="79"/>
                  </a:lnTo>
                  <a:lnTo>
                    <a:pt x="94" y="79"/>
                  </a:lnTo>
                  <a:close/>
                </a:path>
              </a:pathLst>
            </a:custGeom>
            <a:solidFill>
              <a:srgbClr val="77D1F1"/>
            </a:solidFill>
            <a:ln w="9525">
              <a:solidFill>
                <a:srgbClr val="005092"/>
              </a:solidFill>
              <a:round/>
              <a:headEnd/>
              <a:tailEnd/>
            </a:ln>
          </p:spPr>
          <p:txBody>
            <a:bodyPr/>
            <a:lstStyle/>
            <a:p>
              <a:pPr>
                <a:defRPr/>
              </a:pPr>
              <a:endParaRPr lang="zh-CN" altLang="en-US">
                <a:solidFill>
                  <a:prstClr val="black"/>
                </a:solidFill>
                <a:latin typeface="+mn-ea"/>
                <a:ea typeface="+mn-ea"/>
              </a:endParaRPr>
            </a:p>
          </p:txBody>
        </p:sp>
      </p:grpSp>
      <p:sp>
        <p:nvSpPr>
          <p:cNvPr id="85" name="矩形 84"/>
          <p:cNvSpPr/>
          <p:nvPr/>
        </p:nvSpPr>
        <p:spPr>
          <a:xfrm>
            <a:off x="3708400" y="2895601"/>
            <a:ext cx="1511300" cy="307777"/>
          </a:xfrm>
          <a:prstGeom prst="rect">
            <a:avLst/>
          </a:prstGeom>
        </p:spPr>
        <p:txBody>
          <a:bodyPr>
            <a:spAutoFit/>
          </a:bodyPr>
          <a:lstStyle/>
          <a:p>
            <a:pPr>
              <a:defRPr/>
            </a:pPr>
            <a:r>
              <a:rPr lang="zh-CN" altLang="en-US" sz="1400" dirty="0">
                <a:solidFill>
                  <a:schemeClr val="bg1"/>
                </a:solidFill>
                <a:latin typeface="+mn-ea"/>
                <a:ea typeface="+mn-ea"/>
              </a:rPr>
              <a:t>动态领域模型库</a:t>
            </a:r>
          </a:p>
        </p:txBody>
      </p:sp>
      <p:sp>
        <p:nvSpPr>
          <p:cNvPr id="86" name="矩形 85"/>
          <p:cNvSpPr/>
          <p:nvPr/>
        </p:nvSpPr>
        <p:spPr>
          <a:xfrm>
            <a:off x="1053112" y="2842022"/>
            <a:ext cx="992579" cy="253916"/>
          </a:xfrm>
          <a:prstGeom prst="rect">
            <a:avLst/>
          </a:prstGeom>
        </p:spPr>
        <p:txBody>
          <a:bodyPr wrap="none">
            <a:spAutoFit/>
          </a:bodyPr>
          <a:lstStyle/>
          <a:p>
            <a:pPr algn="ctr">
              <a:defRPr/>
            </a:pPr>
            <a:r>
              <a:rPr lang="zh-CN" altLang="en-US" sz="1050" dirty="0">
                <a:solidFill>
                  <a:prstClr val="black"/>
                </a:solidFill>
                <a:latin typeface="+mn-ea"/>
                <a:ea typeface="+mn-ea"/>
              </a:rPr>
              <a:t>动态表单建模</a:t>
            </a:r>
          </a:p>
        </p:txBody>
      </p:sp>
      <p:sp>
        <p:nvSpPr>
          <p:cNvPr id="87" name="椭圆 86"/>
          <p:cNvSpPr/>
          <p:nvPr/>
        </p:nvSpPr>
        <p:spPr bwMode="auto">
          <a:xfrm>
            <a:off x="2259014" y="2680097"/>
            <a:ext cx="1150937"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88" name="矩形 87"/>
          <p:cNvSpPr/>
          <p:nvPr/>
        </p:nvSpPr>
        <p:spPr>
          <a:xfrm>
            <a:off x="2268342" y="2625329"/>
            <a:ext cx="992579" cy="253916"/>
          </a:xfrm>
          <a:prstGeom prst="rect">
            <a:avLst/>
          </a:prstGeom>
        </p:spPr>
        <p:txBody>
          <a:bodyPr wrap="none">
            <a:spAutoFit/>
          </a:bodyPr>
          <a:lstStyle/>
          <a:p>
            <a:pPr algn="ctr">
              <a:defRPr/>
            </a:pPr>
            <a:r>
              <a:rPr lang="zh-CN" altLang="en-US" sz="1050" dirty="0">
                <a:solidFill>
                  <a:prstClr val="black"/>
                </a:solidFill>
                <a:latin typeface="+mn-ea"/>
                <a:ea typeface="+mn-ea"/>
              </a:rPr>
              <a:t>动态流程建模</a:t>
            </a:r>
          </a:p>
        </p:txBody>
      </p:sp>
      <p:sp>
        <p:nvSpPr>
          <p:cNvPr id="89" name="椭圆 88"/>
          <p:cNvSpPr/>
          <p:nvPr/>
        </p:nvSpPr>
        <p:spPr bwMode="auto">
          <a:xfrm>
            <a:off x="3914776" y="2571751"/>
            <a:ext cx="1152525"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90" name="矩形 89"/>
          <p:cNvSpPr/>
          <p:nvPr/>
        </p:nvSpPr>
        <p:spPr>
          <a:xfrm>
            <a:off x="3924105" y="2518172"/>
            <a:ext cx="992579" cy="253916"/>
          </a:xfrm>
          <a:prstGeom prst="rect">
            <a:avLst/>
          </a:prstGeom>
        </p:spPr>
        <p:txBody>
          <a:bodyPr wrap="none">
            <a:spAutoFit/>
          </a:bodyPr>
          <a:lstStyle/>
          <a:p>
            <a:pPr algn="ctr">
              <a:defRPr/>
            </a:pPr>
            <a:r>
              <a:rPr lang="zh-CN" altLang="en-US" sz="1050" dirty="0">
                <a:solidFill>
                  <a:prstClr val="black"/>
                </a:solidFill>
                <a:latin typeface="+mn-ea"/>
                <a:ea typeface="+mn-ea"/>
              </a:rPr>
              <a:t>动态服务建模</a:t>
            </a:r>
          </a:p>
        </p:txBody>
      </p:sp>
      <p:sp>
        <p:nvSpPr>
          <p:cNvPr id="91" name="椭圆 90"/>
          <p:cNvSpPr/>
          <p:nvPr/>
        </p:nvSpPr>
        <p:spPr bwMode="auto">
          <a:xfrm>
            <a:off x="5508625" y="2680097"/>
            <a:ext cx="1150938"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92" name="矩形 91"/>
          <p:cNvSpPr/>
          <p:nvPr/>
        </p:nvSpPr>
        <p:spPr>
          <a:xfrm>
            <a:off x="5383302" y="2625329"/>
            <a:ext cx="1261884" cy="253916"/>
          </a:xfrm>
          <a:prstGeom prst="rect">
            <a:avLst/>
          </a:prstGeom>
        </p:spPr>
        <p:txBody>
          <a:bodyPr wrap="none">
            <a:spAutoFit/>
          </a:bodyPr>
          <a:lstStyle/>
          <a:p>
            <a:pPr algn="ctr">
              <a:defRPr/>
            </a:pPr>
            <a:r>
              <a:rPr lang="zh-CN" altLang="en-US" sz="1050" dirty="0">
                <a:solidFill>
                  <a:prstClr val="black"/>
                </a:solidFill>
                <a:latin typeface="+mn-ea"/>
                <a:ea typeface="+mn-ea"/>
              </a:rPr>
              <a:t>动态移动应用建模</a:t>
            </a:r>
          </a:p>
        </p:txBody>
      </p:sp>
      <p:sp>
        <p:nvSpPr>
          <p:cNvPr id="93" name="椭圆 92"/>
          <p:cNvSpPr/>
          <p:nvPr/>
        </p:nvSpPr>
        <p:spPr bwMode="auto">
          <a:xfrm>
            <a:off x="6784976" y="2950369"/>
            <a:ext cx="1152525" cy="165497"/>
          </a:xfrm>
          <a:prstGeom prst="ellipse">
            <a:avLst/>
          </a:prstGeom>
          <a:solidFill>
            <a:schemeClr val="accent2">
              <a:lumMod val="20000"/>
              <a:lumOff val="80000"/>
              <a:alpha val="49020"/>
            </a:schemeClr>
          </a:solidFill>
          <a:ln w="9525" cap="flat" cmpd="sng" algn="ctr">
            <a:noFill/>
            <a:prstDash val="solid"/>
            <a:round/>
            <a:headEnd type="none" w="med" len="med"/>
            <a:tailEnd type="none" w="med" len="med"/>
          </a:ln>
          <a:effectLst/>
        </p:spPr>
        <p:txBody>
          <a:bodyPr lIns="90000" tIns="46800" rIns="90000" bIns="46800"/>
          <a:lstStyle/>
          <a:p>
            <a:pPr algn="ctr" eaLnBrk="0" hangingPunct="0">
              <a:spcBef>
                <a:spcPct val="50000"/>
              </a:spcBef>
              <a:defRPr/>
            </a:pPr>
            <a:endParaRPr lang="zh-CN" altLang="en-US" sz="1400" kern="0">
              <a:solidFill>
                <a:srgbClr val="000000"/>
              </a:solidFill>
              <a:latin typeface="+mn-ea"/>
              <a:ea typeface="+mn-ea"/>
            </a:endParaRPr>
          </a:p>
        </p:txBody>
      </p:sp>
      <p:sp>
        <p:nvSpPr>
          <p:cNvPr id="94" name="矩形 93"/>
          <p:cNvSpPr/>
          <p:nvPr/>
        </p:nvSpPr>
        <p:spPr>
          <a:xfrm>
            <a:off x="6794305" y="2895600"/>
            <a:ext cx="992579" cy="253916"/>
          </a:xfrm>
          <a:prstGeom prst="rect">
            <a:avLst/>
          </a:prstGeom>
        </p:spPr>
        <p:txBody>
          <a:bodyPr wrap="none">
            <a:spAutoFit/>
          </a:bodyPr>
          <a:lstStyle/>
          <a:p>
            <a:pPr algn="ctr">
              <a:defRPr/>
            </a:pPr>
            <a:r>
              <a:rPr lang="zh-CN" altLang="en-US" sz="1050" dirty="0">
                <a:solidFill>
                  <a:prstClr val="black"/>
                </a:solidFill>
                <a:latin typeface="+mn-ea"/>
                <a:ea typeface="+mn-ea"/>
              </a:rPr>
              <a:t>动态报表建模</a:t>
            </a:r>
          </a:p>
        </p:txBody>
      </p:sp>
      <p:pic>
        <p:nvPicPr>
          <p:cNvPr id="1234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2733675"/>
            <a:ext cx="4318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椭圆 96"/>
          <p:cNvSpPr/>
          <p:nvPr/>
        </p:nvSpPr>
        <p:spPr bwMode="auto">
          <a:xfrm>
            <a:off x="6084169" y="1707654"/>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98" name="椭圆 97"/>
          <p:cNvSpPr/>
          <p:nvPr/>
        </p:nvSpPr>
        <p:spPr bwMode="auto">
          <a:xfrm>
            <a:off x="6804248" y="1869672"/>
            <a:ext cx="1008112"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99" name="椭圆 98"/>
          <p:cNvSpPr/>
          <p:nvPr/>
        </p:nvSpPr>
        <p:spPr bwMode="auto">
          <a:xfrm>
            <a:off x="7524329" y="2193708"/>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100" name="椭圆 99"/>
          <p:cNvSpPr/>
          <p:nvPr/>
        </p:nvSpPr>
        <p:spPr bwMode="auto">
          <a:xfrm>
            <a:off x="7995954" y="2571750"/>
            <a:ext cx="1040543"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101" name="椭圆 100"/>
          <p:cNvSpPr/>
          <p:nvPr/>
        </p:nvSpPr>
        <p:spPr bwMode="auto">
          <a:xfrm>
            <a:off x="7812360" y="3057804"/>
            <a:ext cx="1152128"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102" name="椭圆 101"/>
          <p:cNvSpPr/>
          <p:nvPr/>
        </p:nvSpPr>
        <p:spPr bwMode="auto">
          <a:xfrm>
            <a:off x="7164289" y="3435846"/>
            <a:ext cx="1040543"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r>
              <a:rPr lang="zh-CN" altLang="en-US" sz="1400" dirty="0">
                <a:solidFill>
                  <a:schemeClr val="tx1"/>
                </a:solidFill>
                <a:latin typeface="微软雅黑" pitchFamily="34" charset="-122"/>
                <a:ea typeface="微软雅黑" pitchFamily="34" charset="-122"/>
              </a:rPr>
              <a:t>国际化</a:t>
            </a:r>
            <a:endParaRPr lang="zh-CN" altLang="en-US" sz="1400" kern="0" dirty="0">
              <a:solidFill>
                <a:srgbClr val="000000"/>
              </a:solidFill>
              <a:latin typeface="+mn-ea"/>
            </a:endParaRPr>
          </a:p>
        </p:txBody>
      </p:sp>
      <p:sp>
        <p:nvSpPr>
          <p:cNvPr id="103" name="椭圆 102"/>
          <p:cNvSpPr/>
          <p:nvPr/>
        </p:nvSpPr>
        <p:spPr bwMode="auto">
          <a:xfrm>
            <a:off x="611560" y="3381841"/>
            <a:ext cx="1112551" cy="432048"/>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r>
              <a:rPr lang="zh-CN" altLang="en-US" sz="1400" dirty="0">
                <a:solidFill>
                  <a:schemeClr val="tx1"/>
                </a:solidFill>
                <a:latin typeface="微软雅黑" pitchFamily="34" charset="-122"/>
                <a:ea typeface="微软雅黑" pitchFamily="34" charset="-122"/>
              </a:rPr>
              <a:t>多组织</a:t>
            </a:r>
          </a:p>
        </p:txBody>
      </p:sp>
      <p:sp>
        <p:nvSpPr>
          <p:cNvPr id="104" name="椭圆 103"/>
          <p:cNvSpPr/>
          <p:nvPr/>
        </p:nvSpPr>
        <p:spPr bwMode="auto">
          <a:xfrm>
            <a:off x="4355977" y="1491630"/>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dirty="0">
              <a:solidFill>
                <a:schemeClr val="tx1"/>
              </a:solidFill>
              <a:latin typeface="微软雅黑" pitchFamily="34" charset="-122"/>
              <a:ea typeface="微软雅黑" pitchFamily="34" charset="-122"/>
            </a:endParaRPr>
          </a:p>
        </p:txBody>
      </p:sp>
      <p:sp>
        <p:nvSpPr>
          <p:cNvPr id="105" name="椭圆 104"/>
          <p:cNvSpPr/>
          <p:nvPr/>
        </p:nvSpPr>
        <p:spPr bwMode="auto">
          <a:xfrm>
            <a:off x="2267744" y="1653648"/>
            <a:ext cx="1017774" cy="432048"/>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kern="0" dirty="0">
              <a:solidFill>
                <a:srgbClr val="000000"/>
              </a:solidFill>
              <a:latin typeface="+mn-ea"/>
            </a:endParaRPr>
          </a:p>
        </p:txBody>
      </p:sp>
      <p:sp>
        <p:nvSpPr>
          <p:cNvPr id="106" name="椭圆 105"/>
          <p:cNvSpPr/>
          <p:nvPr/>
        </p:nvSpPr>
        <p:spPr bwMode="auto">
          <a:xfrm>
            <a:off x="3275856" y="1491630"/>
            <a:ext cx="1017774" cy="432048"/>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dirty="0">
              <a:solidFill>
                <a:schemeClr val="tx1"/>
              </a:solidFill>
              <a:latin typeface="微软雅黑" pitchFamily="34" charset="-122"/>
              <a:ea typeface="微软雅黑" pitchFamily="34" charset="-122"/>
            </a:endParaRPr>
          </a:p>
        </p:txBody>
      </p:sp>
      <p:sp>
        <p:nvSpPr>
          <p:cNvPr id="107" name="椭圆 106"/>
          <p:cNvSpPr/>
          <p:nvPr/>
        </p:nvSpPr>
        <p:spPr bwMode="auto">
          <a:xfrm>
            <a:off x="5220073" y="1545636"/>
            <a:ext cx="896527" cy="440545"/>
          </a:xfrm>
          <a:prstGeom prst="ellipse">
            <a:avLst/>
          </a:prstGeom>
          <a:solidFill>
            <a:schemeClr val="accent5">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0000" tIns="46800" rIns="90000" bIns="46800"/>
          <a:lstStyle/>
          <a:p>
            <a:pPr algn="ctr" eaLnBrk="0" hangingPunct="0">
              <a:spcBef>
                <a:spcPct val="50000"/>
              </a:spcBef>
              <a:defRPr/>
            </a:pPr>
            <a:endParaRPr lang="zh-CN" altLang="en-US" sz="1400" dirty="0">
              <a:solidFill>
                <a:schemeClr val="tx1"/>
              </a:solidFill>
              <a:latin typeface="微软雅黑" pitchFamily="34" charset="-122"/>
              <a:ea typeface="微软雅黑" pitchFamily="34" charset="-122"/>
            </a:endParaRPr>
          </a:p>
        </p:txBody>
      </p:sp>
      <p:sp>
        <p:nvSpPr>
          <p:cNvPr id="12375" name="TextBox 108"/>
          <p:cNvSpPr txBox="1">
            <a:spLocks noChangeArrowheads="1"/>
          </p:cNvSpPr>
          <p:nvPr/>
        </p:nvSpPr>
        <p:spPr bwMode="auto">
          <a:xfrm>
            <a:off x="3492500" y="3975497"/>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a:solidFill>
                  <a:schemeClr val="bg1"/>
                </a:solidFill>
                <a:latin typeface="微软雅黑" pitchFamily="34" charset="-122"/>
                <a:ea typeface="微软雅黑" pitchFamily="34" charset="-122"/>
              </a:rPr>
              <a:t>平台化业务架构</a:t>
            </a:r>
          </a:p>
        </p:txBody>
      </p:sp>
      <p:sp>
        <p:nvSpPr>
          <p:cNvPr id="113" name="下箭头 112"/>
          <p:cNvSpPr/>
          <p:nvPr/>
        </p:nvSpPr>
        <p:spPr bwMode="auto">
          <a:xfrm rot="10800000">
            <a:off x="684213" y="1059657"/>
            <a:ext cx="7639050" cy="270272"/>
          </a:xfrm>
          <a:prstGeom prst="downArrow">
            <a:avLst>
              <a:gd name="adj1" fmla="val 64936"/>
              <a:gd name="adj2" fmla="val 41718"/>
            </a:avLst>
          </a:prstGeom>
          <a:solidFill>
            <a:schemeClr val="accent1">
              <a:lumMod val="40000"/>
              <a:lumOff val="60000"/>
              <a:alpha val="61000"/>
            </a:schemeClr>
          </a:solidFill>
          <a:ln w="9525" cap="flat" cmpd="sng" algn="ctr">
            <a:solidFill>
              <a:srgbClr val="FFFFFF">
                <a:lumMod val="85000"/>
              </a:srgbClr>
            </a:solidFill>
            <a:prstDash val="solid"/>
            <a:round/>
            <a:headEnd type="none" w="med" len="med"/>
            <a:tailEnd type="none" w="med" len="med"/>
          </a:ln>
          <a:effectLst/>
          <a:extLst/>
        </p:spPr>
        <p:txBody>
          <a:bodyPr lIns="90000" tIns="46800" rIns="90000" bIns="46800" anchor="b"/>
          <a:lstStyle/>
          <a:p>
            <a:pPr algn="ctr" eaLnBrk="0" fontAlgn="auto" hangingPunct="0">
              <a:spcBef>
                <a:spcPct val="50000"/>
              </a:spcBef>
              <a:spcAft>
                <a:spcPts val="0"/>
              </a:spcAft>
              <a:defRPr/>
            </a:pPr>
            <a:endParaRPr lang="zh-CN" altLang="en-US" b="1" kern="0" dirty="0">
              <a:solidFill>
                <a:srgbClr val="000000">
                  <a:lumMod val="75000"/>
                  <a:lumOff val="25000"/>
                </a:srgbClr>
              </a:solidFill>
              <a:effectLst>
                <a:outerShdw blurRad="38100" dist="38100" dir="2700000" algn="tl">
                  <a:srgbClr val="000000">
                    <a:alpha val="43137"/>
                  </a:srgbClr>
                </a:outerShdw>
              </a:effectLst>
              <a:latin typeface="+mn-ea"/>
              <a:ea typeface="+mn-ea"/>
            </a:endParaRPr>
          </a:p>
        </p:txBody>
      </p:sp>
      <p:sp>
        <p:nvSpPr>
          <p:cNvPr id="12377" name="AutoShape 9"/>
          <p:cNvSpPr>
            <a:spLocks noChangeArrowheads="1"/>
          </p:cNvSpPr>
          <p:nvPr/>
        </p:nvSpPr>
        <p:spPr bwMode="auto">
          <a:xfrm>
            <a:off x="457200" y="4624388"/>
            <a:ext cx="8291513" cy="460772"/>
          </a:xfrm>
          <a:prstGeom prst="roundRect">
            <a:avLst>
              <a:gd name="adj" fmla="val 4523"/>
            </a:avLst>
          </a:prstGeom>
          <a:solidFill>
            <a:srgbClr val="0070C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r>
              <a:rPr lang="en-US" altLang="zh-CN" sz="1600" b="1">
                <a:solidFill>
                  <a:schemeClr val="bg1"/>
                </a:solidFill>
                <a:ea typeface="微软雅黑" pitchFamily="34" charset="-122"/>
              </a:rPr>
              <a:t>K/3</a:t>
            </a:r>
            <a:r>
              <a:rPr lang="zh-CN" altLang="en-US" sz="1600" b="1">
                <a:solidFill>
                  <a:schemeClr val="bg1"/>
                </a:solidFill>
                <a:ea typeface="微软雅黑" pitchFamily="34" charset="-122"/>
              </a:rPr>
              <a:t> </a:t>
            </a:r>
            <a:r>
              <a:rPr lang="en-US" altLang="zh-CN" sz="1600" b="1">
                <a:solidFill>
                  <a:schemeClr val="bg1"/>
                </a:solidFill>
                <a:ea typeface="微软雅黑" pitchFamily="34" charset="-122"/>
              </a:rPr>
              <a:t>Cloud</a:t>
            </a:r>
            <a:r>
              <a:rPr lang="zh-CN" altLang="en-US" sz="1600" b="1">
                <a:solidFill>
                  <a:schemeClr val="bg1"/>
                </a:solidFill>
                <a:ea typeface="微软雅黑" pitchFamily="34" charset="-122"/>
              </a:rPr>
              <a:t>平台化的业务架构，</a:t>
            </a:r>
            <a:r>
              <a:rPr lang="zh-CN" altLang="en-US" b="1">
                <a:solidFill>
                  <a:srgbClr val="33E997"/>
                </a:solidFill>
                <a:ea typeface="微软雅黑" pitchFamily="34" charset="-122"/>
              </a:rPr>
              <a:t>有效支撑产业链行业解决方案的无缝接入</a:t>
            </a:r>
            <a:endParaRPr lang="en-US" altLang="zh-CN" b="1">
              <a:solidFill>
                <a:srgbClr val="33E997"/>
              </a:solidFill>
              <a:ea typeface="微软雅黑" pitchFamily="34" charset="-122"/>
            </a:endParaRPr>
          </a:p>
        </p:txBody>
      </p:sp>
      <p:sp>
        <p:nvSpPr>
          <p:cNvPr id="2" name="TextBox 1"/>
          <p:cNvSpPr txBox="1"/>
          <p:nvPr/>
        </p:nvSpPr>
        <p:spPr>
          <a:xfrm>
            <a:off x="354398" y="2482910"/>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预警平台</a:t>
            </a:r>
            <a:endParaRPr lang="zh-CN" altLang="en-US" sz="1400">
              <a:latin typeface="微软雅黑" pitchFamily="34" charset="-122"/>
              <a:ea typeface="微软雅黑" pitchFamily="34" charset="-122"/>
            </a:endParaRPr>
          </a:p>
        </p:txBody>
      </p:sp>
      <p:sp>
        <p:nvSpPr>
          <p:cNvPr id="74" name="TextBox 73"/>
          <p:cNvSpPr txBox="1"/>
          <p:nvPr/>
        </p:nvSpPr>
        <p:spPr>
          <a:xfrm>
            <a:off x="683568" y="2102109"/>
            <a:ext cx="743631" cy="523220"/>
          </a:xfrm>
          <a:prstGeom prst="rect">
            <a:avLst/>
          </a:prstGeom>
          <a:noFill/>
        </p:spPr>
        <p:txBody>
          <a:bodyPr wrap="square" rtlCol="0">
            <a:spAutoFit/>
          </a:bodyPr>
          <a:lstStyle/>
          <a:p>
            <a:pPr algn="ctr"/>
            <a:r>
              <a:rPr lang="zh-CN" altLang="en-US" sz="1400" smtClean="0">
                <a:latin typeface="微软雅黑" pitchFamily="34" charset="-122"/>
                <a:ea typeface="微软雅黑" pitchFamily="34" charset="-122"/>
              </a:rPr>
              <a:t>全流程驱动</a:t>
            </a:r>
            <a:endParaRPr lang="zh-CN" altLang="en-US" sz="1400">
              <a:latin typeface="微软雅黑" pitchFamily="34" charset="-122"/>
              <a:ea typeface="微软雅黑" pitchFamily="34" charset="-122"/>
            </a:endParaRPr>
          </a:p>
        </p:txBody>
      </p:sp>
      <p:sp>
        <p:nvSpPr>
          <p:cNvPr id="95" name="TextBox 94"/>
          <p:cNvSpPr txBox="1"/>
          <p:nvPr/>
        </p:nvSpPr>
        <p:spPr>
          <a:xfrm>
            <a:off x="1396703" y="1770080"/>
            <a:ext cx="743631" cy="523220"/>
          </a:xfrm>
          <a:prstGeom prst="rect">
            <a:avLst/>
          </a:prstGeom>
          <a:noFill/>
        </p:spPr>
        <p:txBody>
          <a:bodyPr wrap="square" rtlCol="0">
            <a:spAutoFit/>
          </a:bodyPr>
          <a:lstStyle/>
          <a:p>
            <a:pPr algn="ctr"/>
            <a:r>
              <a:rPr lang="zh-CN" altLang="en-US" sz="1400" smtClean="0">
                <a:latin typeface="微软雅黑" pitchFamily="34" charset="-122"/>
                <a:ea typeface="微软雅黑" pitchFamily="34" charset="-122"/>
              </a:rPr>
              <a:t>多核算体系</a:t>
            </a:r>
            <a:endParaRPr lang="zh-CN" altLang="en-US" sz="1400">
              <a:latin typeface="微软雅黑" pitchFamily="34" charset="-122"/>
              <a:ea typeface="微软雅黑" pitchFamily="34" charset="-122"/>
            </a:endParaRPr>
          </a:p>
        </p:txBody>
      </p:sp>
      <p:sp>
        <p:nvSpPr>
          <p:cNvPr id="96" name="TextBox 95"/>
          <p:cNvSpPr txBox="1"/>
          <p:nvPr/>
        </p:nvSpPr>
        <p:spPr>
          <a:xfrm>
            <a:off x="2404381" y="1642281"/>
            <a:ext cx="743631" cy="523220"/>
          </a:xfrm>
          <a:prstGeom prst="rect">
            <a:avLst/>
          </a:prstGeom>
          <a:noFill/>
        </p:spPr>
        <p:txBody>
          <a:bodyPr wrap="square" rtlCol="0">
            <a:spAutoFit/>
          </a:bodyPr>
          <a:lstStyle/>
          <a:p>
            <a:pPr algn="ctr"/>
            <a:r>
              <a:rPr lang="zh-CN" altLang="en-US" sz="1400" smtClean="0">
                <a:latin typeface="微软雅黑" pitchFamily="34" charset="-122"/>
                <a:ea typeface="微软雅黑" pitchFamily="34" charset="-122"/>
              </a:rPr>
              <a:t>多会计准则</a:t>
            </a:r>
            <a:endParaRPr lang="zh-CN" altLang="en-US" sz="1400">
              <a:latin typeface="微软雅黑" pitchFamily="34" charset="-122"/>
              <a:ea typeface="微软雅黑" pitchFamily="34" charset="-122"/>
            </a:endParaRPr>
          </a:p>
        </p:txBody>
      </p:sp>
      <p:sp>
        <p:nvSpPr>
          <p:cNvPr id="109" name="TextBox 108"/>
          <p:cNvSpPr txBox="1"/>
          <p:nvPr/>
        </p:nvSpPr>
        <p:spPr>
          <a:xfrm>
            <a:off x="3411046" y="1488060"/>
            <a:ext cx="800914"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智能会计平台</a:t>
            </a:r>
            <a:endParaRPr lang="zh-CN" altLang="en-US" sz="1400">
              <a:latin typeface="微软雅黑" pitchFamily="34" charset="-122"/>
              <a:ea typeface="微软雅黑" pitchFamily="34" charset="-122"/>
            </a:endParaRPr>
          </a:p>
        </p:txBody>
      </p:sp>
      <p:sp>
        <p:nvSpPr>
          <p:cNvPr id="110" name="TextBox 109"/>
          <p:cNvSpPr txBox="1"/>
          <p:nvPr/>
        </p:nvSpPr>
        <p:spPr>
          <a:xfrm>
            <a:off x="4513262" y="1457722"/>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核销平台</a:t>
            </a:r>
            <a:endParaRPr lang="zh-CN" altLang="en-US" sz="1400">
              <a:latin typeface="微软雅黑" pitchFamily="34" charset="-122"/>
              <a:ea typeface="微软雅黑" pitchFamily="34" charset="-122"/>
            </a:endParaRPr>
          </a:p>
        </p:txBody>
      </p:sp>
      <p:sp>
        <p:nvSpPr>
          <p:cNvPr id="111" name="TextBox 110"/>
          <p:cNvSpPr txBox="1"/>
          <p:nvPr/>
        </p:nvSpPr>
        <p:spPr>
          <a:xfrm>
            <a:off x="5383302" y="1504298"/>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核算平台</a:t>
            </a:r>
            <a:endParaRPr lang="zh-CN" altLang="en-US" sz="1400">
              <a:latin typeface="微软雅黑" pitchFamily="34" charset="-122"/>
              <a:ea typeface="微软雅黑" pitchFamily="34" charset="-122"/>
            </a:endParaRPr>
          </a:p>
        </p:txBody>
      </p:sp>
      <p:sp>
        <p:nvSpPr>
          <p:cNvPr id="112" name="TextBox 111"/>
          <p:cNvSpPr txBox="1"/>
          <p:nvPr/>
        </p:nvSpPr>
        <p:spPr>
          <a:xfrm>
            <a:off x="6242949" y="1671358"/>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辅助属性</a:t>
            </a:r>
            <a:endParaRPr lang="zh-CN" altLang="en-US" sz="1400">
              <a:latin typeface="微软雅黑" pitchFamily="34" charset="-122"/>
              <a:ea typeface="微软雅黑" pitchFamily="34" charset="-122"/>
            </a:endParaRPr>
          </a:p>
        </p:txBody>
      </p:sp>
      <p:sp>
        <p:nvSpPr>
          <p:cNvPr id="114" name="TextBox 113"/>
          <p:cNvSpPr txBox="1"/>
          <p:nvPr/>
        </p:nvSpPr>
        <p:spPr>
          <a:xfrm>
            <a:off x="7020272" y="1824086"/>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信用管理</a:t>
            </a:r>
            <a:endParaRPr lang="zh-CN" altLang="en-US" sz="1400">
              <a:latin typeface="微软雅黑" pitchFamily="34" charset="-122"/>
              <a:ea typeface="微软雅黑" pitchFamily="34" charset="-122"/>
            </a:endParaRPr>
          </a:p>
        </p:txBody>
      </p:sp>
      <p:sp>
        <p:nvSpPr>
          <p:cNvPr id="115" name="TextBox 114"/>
          <p:cNvSpPr txBox="1"/>
          <p:nvPr/>
        </p:nvSpPr>
        <p:spPr>
          <a:xfrm>
            <a:off x="7713765" y="2163971"/>
            <a:ext cx="602477" cy="523220"/>
          </a:xfrm>
          <a:prstGeom prst="rect">
            <a:avLst/>
          </a:prstGeom>
          <a:noFill/>
        </p:spPr>
        <p:txBody>
          <a:bodyPr wrap="square" rtlCol="0">
            <a:spAutoFit/>
          </a:bodyPr>
          <a:lstStyle/>
          <a:p>
            <a:r>
              <a:rPr lang="zh-CN" altLang="en-US" sz="1400" smtClean="0">
                <a:latin typeface="微软雅黑" pitchFamily="34" charset="-122"/>
                <a:ea typeface="微软雅黑" pitchFamily="34" charset="-122"/>
              </a:rPr>
              <a:t>库存管理</a:t>
            </a:r>
            <a:endParaRPr lang="zh-CN" altLang="en-US" sz="1400">
              <a:latin typeface="微软雅黑" pitchFamily="34" charset="-122"/>
              <a:ea typeface="微软雅黑" pitchFamily="34" charset="-122"/>
            </a:endParaRPr>
          </a:p>
        </p:txBody>
      </p:sp>
      <p:sp>
        <p:nvSpPr>
          <p:cNvPr id="116" name="TextBox 115"/>
          <p:cNvSpPr txBox="1"/>
          <p:nvPr/>
        </p:nvSpPr>
        <p:spPr>
          <a:xfrm>
            <a:off x="8100392" y="2537878"/>
            <a:ext cx="826449" cy="523220"/>
          </a:xfrm>
          <a:prstGeom prst="rect">
            <a:avLst/>
          </a:prstGeom>
          <a:noFill/>
        </p:spPr>
        <p:txBody>
          <a:bodyPr wrap="square" rtlCol="0">
            <a:spAutoFit/>
          </a:bodyPr>
          <a:lstStyle/>
          <a:p>
            <a:pPr algn="ctr"/>
            <a:r>
              <a:rPr lang="zh-CN" altLang="en-US" sz="1400" smtClean="0">
                <a:latin typeface="微软雅黑" pitchFamily="34" charset="-122"/>
                <a:ea typeface="微软雅黑" pitchFamily="34" charset="-122"/>
              </a:rPr>
              <a:t>组织间结算</a:t>
            </a:r>
            <a:endParaRPr lang="zh-CN" altLang="en-US" sz="1400">
              <a:latin typeface="微软雅黑" pitchFamily="34" charset="-122"/>
              <a:ea typeface="微软雅黑" pitchFamily="34" charset="-122"/>
            </a:endParaRPr>
          </a:p>
        </p:txBody>
      </p:sp>
      <p:sp>
        <p:nvSpPr>
          <p:cNvPr id="117" name="TextBox 116"/>
          <p:cNvSpPr txBox="1"/>
          <p:nvPr/>
        </p:nvSpPr>
        <p:spPr>
          <a:xfrm>
            <a:off x="8049040" y="3022898"/>
            <a:ext cx="743631" cy="523220"/>
          </a:xfrm>
          <a:prstGeom prst="rect">
            <a:avLst/>
          </a:prstGeom>
          <a:noFill/>
        </p:spPr>
        <p:txBody>
          <a:bodyPr wrap="square" rtlCol="0">
            <a:spAutoFit/>
          </a:bodyPr>
          <a:lstStyle/>
          <a:p>
            <a:pPr algn="ctr"/>
            <a:r>
              <a:rPr lang="zh-CN" altLang="en-US" sz="1400" smtClean="0">
                <a:latin typeface="微软雅黑" pitchFamily="34" charset="-122"/>
                <a:ea typeface="微软雅黑" pitchFamily="34" charset="-122"/>
              </a:rPr>
              <a:t>开放的</a:t>
            </a:r>
            <a:r>
              <a:rPr lang="en-US" altLang="zh-CN" sz="1400" smtClean="0">
                <a:latin typeface="微软雅黑" pitchFamily="34" charset="-122"/>
                <a:ea typeface="微软雅黑" pitchFamily="34" charset="-122"/>
              </a:rPr>
              <a:t>MRP</a:t>
            </a: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320892234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359026" y="1277541"/>
            <a:ext cx="4454525" cy="683419"/>
            <a:chOff x="2359025" y="1702718"/>
            <a:chExt cx="4454525" cy="911225"/>
          </a:xfrm>
        </p:grpSpPr>
        <p:sp>
          <p:nvSpPr>
            <p:cNvPr id="13343" name="AutoShape 57"/>
            <p:cNvSpPr>
              <a:spLocks noChangeArrowheads="1"/>
            </p:cNvSpPr>
            <p:nvPr/>
          </p:nvSpPr>
          <p:spPr bwMode="gray">
            <a:xfrm rot="5400000">
              <a:off x="2142331" y="1919412"/>
              <a:ext cx="865188" cy="431800"/>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p>
          </p:txBody>
        </p:sp>
        <p:sp>
          <p:nvSpPr>
            <p:cNvPr id="13344" name="AutoShape 58"/>
            <p:cNvSpPr>
              <a:spLocks noChangeArrowheads="1"/>
            </p:cNvSpPr>
            <p:nvPr/>
          </p:nvSpPr>
          <p:spPr bwMode="gray">
            <a:xfrm rot="-5400000">
              <a:off x="6165056" y="1965450"/>
              <a:ext cx="865187" cy="431800"/>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p>
          </p:txBody>
        </p:sp>
      </p:grpSp>
      <p:grpSp>
        <p:nvGrpSpPr>
          <p:cNvPr id="3" name="组合 4"/>
          <p:cNvGrpSpPr>
            <a:grpSpLocks/>
          </p:cNvGrpSpPr>
          <p:nvPr/>
        </p:nvGrpSpPr>
        <p:grpSpPr bwMode="auto">
          <a:xfrm>
            <a:off x="2771775" y="1006079"/>
            <a:ext cx="3600450" cy="1187053"/>
            <a:chOff x="2771800" y="1340768"/>
            <a:chExt cx="3600400" cy="1584176"/>
          </a:xfrm>
        </p:grpSpPr>
        <p:grpSp>
          <p:nvGrpSpPr>
            <p:cNvPr id="13336" name="组合 44"/>
            <p:cNvGrpSpPr>
              <a:grpSpLocks/>
            </p:cNvGrpSpPr>
            <p:nvPr/>
          </p:nvGrpSpPr>
          <p:grpSpPr bwMode="auto">
            <a:xfrm>
              <a:off x="2771800" y="1340768"/>
              <a:ext cx="3600400" cy="1584176"/>
              <a:chOff x="762000" y="1524000"/>
              <a:chExt cx="2362200" cy="1219200"/>
            </a:xfrm>
          </p:grpSpPr>
          <p:sp>
            <p:nvSpPr>
              <p:cNvPr id="11" name="Cloud 22"/>
              <p:cNvSpPr/>
              <p:nvPr/>
            </p:nvSpPr>
            <p:spPr>
              <a:xfrm>
                <a:off x="762000" y="1524000"/>
                <a:ext cx="2362200" cy="1219200"/>
              </a:xfrm>
              <a:prstGeom prst="cloud">
                <a:avLst/>
              </a:prstGeom>
              <a:solidFill>
                <a:srgbClr val="BBE0E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rgbClr val="000099"/>
                  </a:solidFill>
                  <a:latin typeface="Corbel" pitchFamily="34" charset="0"/>
                </a:endParaRPr>
              </a:p>
            </p:txBody>
          </p:sp>
          <p:sp>
            <p:nvSpPr>
              <p:cNvPr id="13342" name="矩形 32"/>
              <p:cNvSpPr>
                <a:spLocks noChangeArrowheads="1"/>
              </p:cNvSpPr>
              <p:nvPr/>
            </p:nvSpPr>
            <p:spPr bwMode="auto">
              <a:xfrm>
                <a:off x="1143000" y="1905000"/>
                <a:ext cx="1676400" cy="37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b="1">
                  <a:solidFill>
                    <a:srgbClr val="0070C0"/>
                  </a:solidFill>
                </a:endParaRPr>
              </a:p>
            </p:txBody>
          </p:sp>
        </p:grpSp>
        <p:grpSp>
          <p:nvGrpSpPr>
            <p:cNvPr id="13337" name="组合 6"/>
            <p:cNvGrpSpPr>
              <a:grpSpLocks/>
            </p:cNvGrpSpPr>
            <p:nvPr/>
          </p:nvGrpSpPr>
          <p:grpSpPr bwMode="auto">
            <a:xfrm>
              <a:off x="3207364" y="1629693"/>
              <a:ext cx="2881918" cy="1293712"/>
              <a:chOff x="3207364" y="1629693"/>
              <a:chExt cx="2881918" cy="1293712"/>
            </a:xfrm>
          </p:grpSpPr>
          <p:sp>
            <p:nvSpPr>
              <p:cNvPr id="13339" name="Rectangle 59"/>
              <p:cNvSpPr>
                <a:spLocks noChangeArrowheads="1"/>
              </p:cNvSpPr>
              <p:nvPr/>
            </p:nvSpPr>
            <p:spPr bwMode="black">
              <a:xfrm>
                <a:off x="3347864" y="1629693"/>
                <a:ext cx="2741418" cy="49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chemeClr val="tx2"/>
                    </a:solidFill>
                    <a:latin typeface="Calibri" pitchFamily="34" charset="0"/>
                  </a:rPr>
                  <a:t>企业管理软件协同开发云</a:t>
                </a:r>
                <a:endParaRPr lang="en-US" altLang="zh-CN" b="1">
                  <a:solidFill>
                    <a:schemeClr val="tx2"/>
                  </a:solidFill>
                  <a:latin typeface="Calibri" pitchFamily="34" charset="0"/>
                </a:endParaRPr>
              </a:p>
            </p:txBody>
          </p:sp>
          <p:sp>
            <p:nvSpPr>
              <p:cNvPr id="13340" name="Rectangle 60"/>
              <p:cNvSpPr>
                <a:spLocks noChangeArrowheads="1"/>
              </p:cNvSpPr>
              <p:nvPr/>
            </p:nvSpPr>
            <p:spPr bwMode="black">
              <a:xfrm>
                <a:off x="3207364" y="2060847"/>
                <a:ext cx="2508985" cy="86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b="1">
                    <a:solidFill>
                      <a:srgbClr val="00B050"/>
                    </a:solidFill>
                  </a:rPr>
                  <a:t>联合伙伴开发</a:t>
                </a:r>
                <a:endParaRPr lang="en-US" altLang="zh-CN" b="1">
                  <a:solidFill>
                    <a:srgbClr val="00B050"/>
                  </a:solidFill>
                </a:endParaRPr>
              </a:p>
              <a:p>
                <a:pPr algn="ctr"/>
                <a:r>
                  <a:rPr lang="zh-CN" altLang="en-US" b="1">
                    <a:solidFill>
                      <a:srgbClr val="00B050"/>
                    </a:solidFill>
                  </a:rPr>
                  <a:t>更多优秀企业管理应用</a:t>
                </a:r>
                <a:endParaRPr lang="en-US" altLang="zh-CN" b="1">
                  <a:solidFill>
                    <a:srgbClr val="00B050"/>
                  </a:solidFill>
                </a:endParaRPr>
              </a:p>
            </p:txBody>
          </p:sp>
        </p:grpSp>
        <p:sp>
          <p:nvSpPr>
            <p:cNvPr id="13338" name="Line 61"/>
            <p:cNvSpPr>
              <a:spLocks noChangeShapeType="1"/>
            </p:cNvSpPr>
            <p:nvPr/>
          </p:nvSpPr>
          <p:spPr bwMode="gray">
            <a:xfrm>
              <a:off x="2951186" y="2054203"/>
              <a:ext cx="3243217" cy="0"/>
            </a:xfrm>
            <a:prstGeom prst="line">
              <a:avLst/>
            </a:prstGeom>
            <a:noFill/>
            <a:ln w="9525">
              <a:solidFill>
                <a:srgbClr val="EAEAEA"/>
              </a:solidFill>
              <a:prstDash val="dash"/>
              <a:round/>
              <a:headEnd/>
              <a:tailEnd/>
            </a:ln>
            <a:effectLst>
              <a:outerShdw dist="17961" dir="18900000" algn="ctr" rotWithShape="0">
                <a:srgbClr val="808080"/>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组合 12"/>
          <p:cNvGrpSpPr>
            <a:grpSpLocks/>
          </p:cNvGrpSpPr>
          <p:nvPr/>
        </p:nvGrpSpPr>
        <p:grpSpPr bwMode="auto">
          <a:xfrm>
            <a:off x="6921500" y="1012031"/>
            <a:ext cx="1658938" cy="571500"/>
            <a:chOff x="6921500" y="1348706"/>
            <a:chExt cx="1658938" cy="762000"/>
          </a:xfrm>
        </p:grpSpPr>
        <p:sp>
          <p:nvSpPr>
            <p:cNvPr id="13334" name="AutoShape 64"/>
            <p:cNvSpPr>
              <a:spLocks noChangeArrowheads="1"/>
            </p:cNvSpPr>
            <p:nvPr/>
          </p:nvSpPr>
          <p:spPr bwMode="gray">
            <a:xfrm>
              <a:off x="6921500" y="1348706"/>
              <a:ext cx="1658938" cy="762000"/>
            </a:xfrm>
            <a:prstGeom prst="roundRect">
              <a:avLst>
                <a:gd name="adj" fmla="val 16667"/>
              </a:avLst>
            </a:prstGeom>
            <a:solidFill>
              <a:srgbClr val="FBA993"/>
            </a:solidFill>
            <a:ln w="38100" algn="ctr">
              <a:solidFill>
                <a:srgbClr val="FFFFFF">
                  <a:alpha val="70195"/>
                </a:srgbClr>
              </a:solidFill>
              <a:round/>
              <a:headEnd/>
              <a:tailEnd/>
            </a:ln>
          </p:spPr>
          <p:txBody>
            <a:bodyPr wrap="none" anchor="ctr"/>
            <a:lstStyle/>
            <a:p>
              <a:endParaRPr lang="zh-CN" altLang="en-US"/>
            </a:p>
          </p:txBody>
        </p:sp>
        <p:sp>
          <p:nvSpPr>
            <p:cNvPr id="13335" name="Text Box 65"/>
            <p:cNvSpPr txBox="1">
              <a:spLocks noChangeArrowheads="1"/>
            </p:cNvSpPr>
            <p:nvPr/>
          </p:nvSpPr>
          <p:spPr bwMode="black">
            <a:xfrm>
              <a:off x="7050088" y="1536031"/>
              <a:ext cx="1393825" cy="5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spcBef>
                  <a:spcPct val="50000"/>
                </a:spcBef>
              </a:pPr>
              <a:r>
                <a:rPr lang="zh-CN" altLang="en-US">
                  <a:latin typeface="Calibri" pitchFamily="34" charset="0"/>
                </a:rPr>
                <a:t>标准性</a:t>
              </a:r>
              <a:endParaRPr lang="en-US" altLang="zh-CN">
                <a:latin typeface="Calibri" pitchFamily="34" charset="0"/>
              </a:endParaRPr>
            </a:p>
          </p:txBody>
        </p:sp>
      </p:grpSp>
      <p:grpSp>
        <p:nvGrpSpPr>
          <p:cNvPr id="7" name="组合 15"/>
          <p:cNvGrpSpPr>
            <a:grpSpLocks/>
          </p:cNvGrpSpPr>
          <p:nvPr/>
        </p:nvGrpSpPr>
        <p:grpSpPr bwMode="auto">
          <a:xfrm>
            <a:off x="6916739" y="1710929"/>
            <a:ext cx="1658937" cy="571500"/>
            <a:chOff x="6916738" y="2280568"/>
            <a:chExt cx="1658937" cy="762000"/>
          </a:xfrm>
        </p:grpSpPr>
        <p:sp>
          <p:nvSpPr>
            <p:cNvPr id="13332" name="AutoShape 63"/>
            <p:cNvSpPr>
              <a:spLocks noChangeArrowheads="1"/>
            </p:cNvSpPr>
            <p:nvPr/>
          </p:nvSpPr>
          <p:spPr bwMode="gray">
            <a:xfrm>
              <a:off x="6916738" y="2280568"/>
              <a:ext cx="1658937" cy="762000"/>
            </a:xfrm>
            <a:prstGeom prst="roundRect">
              <a:avLst>
                <a:gd name="adj" fmla="val 16667"/>
              </a:avLst>
            </a:prstGeom>
            <a:solidFill>
              <a:srgbClr val="FBA993"/>
            </a:solidFill>
            <a:ln w="38100" algn="ctr">
              <a:solidFill>
                <a:srgbClr val="FFFFFF">
                  <a:alpha val="70195"/>
                </a:srgbClr>
              </a:solidFill>
              <a:round/>
              <a:headEnd/>
              <a:tailEnd/>
            </a:ln>
          </p:spPr>
          <p:txBody>
            <a:bodyPr wrap="none" anchor="ctr"/>
            <a:lstStyle/>
            <a:p>
              <a:endParaRPr lang="zh-CN" altLang="en-US"/>
            </a:p>
          </p:txBody>
        </p:sp>
        <p:sp>
          <p:nvSpPr>
            <p:cNvPr id="13333" name="Text Box 66"/>
            <p:cNvSpPr txBox="1">
              <a:spLocks noChangeArrowheads="1"/>
            </p:cNvSpPr>
            <p:nvPr/>
          </p:nvSpPr>
          <p:spPr bwMode="black">
            <a:xfrm>
              <a:off x="7050088" y="2466307"/>
              <a:ext cx="1393825" cy="5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spcBef>
                  <a:spcPct val="50000"/>
                </a:spcBef>
              </a:pPr>
              <a:r>
                <a:rPr lang="zh-CN" altLang="en-US">
                  <a:latin typeface="Calibri" pitchFamily="34" charset="0"/>
                </a:rPr>
                <a:t>易用性</a:t>
              </a:r>
              <a:endParaRPr lang="en-US" altLang="zh-CN">
                <a:latin typeface="Calibri" pitchFamily="34" charset="0"/>
              </a:endParaRPr>
            </a:p>
          </p:txBody>
        </p:sp>
      </p:grpSp>
      <p:grpSp>
        <p:nvGrpSpPr>
          <p:cNvPr id="8" name="组合 18"/>
          <p:cNvGrpSpPr>
            <a:grpSpLocks/>
          </p:cNvGrpSpPr>
          <p:nvPr/>
        </p:nvGrpSpPr>
        <p:grpSpPr bwMode="auto">
          <a:xfrm>
            <a:off x="627064" y="1006079"/>
            <a:ext cx="1658937" cy="571500"/>
            <a:chOff x="627063" y="1340768"/>
            <a:chExt cx="1658937" cy="762000"/>
          </a:xfrm>
        </p:grpSpPr>
        <p:sp>
          <p:nvSpPr>
            <p:cNvPr id="13330" name="AutoShape 62"/>
            <p:cNvSpPr>
              <a:spLocks noChangeArrowheads="1"/>
            </p:cNvSpPr>
            <p:nvPr/>
          </p:nvSpPr>
          <p:spPr bwMode="gray">
            <a:xfrm>
              <a:off x="627063" y="1340768"/>
              <a:ext cx="1658937" cy="762000"/>
            </a:xfrm>
            <a:prstGeom prst="roundRect">
              <a:avLst>
                <a:gd name="adj" fmla="val 16667"/>
              </a:avLst>
            </a:prstGeom>
            <a:solidFill>
              <a:srgbClr val="FEA94C"/>
            </a:solidFill>
            <a:ln w="38100" algn="ctr">
              <a:solidFill>
                <a:srgbClr val="FFFFFF">
                  <a:alpha val="70195"/>
                </a:srgbClr>
              </a:solidFill>
              <a:round/>
              <a:headEnd/>
              <a:tailEnd/>
            </a:ln>
          </p:spPr>
          <p:txBody>
            <a:bodyPr wrap="none" anchor="ctr"/>
            <a:lstStyle/>
            <a:p>
              <a:endParaRPr lang="zh-CN" altLang="en-US"/>
            </a:p>
          </p:txBody>
        </p:sp>
        <p:sp>
          <p:nvSpPr>
            <p:cNvPr id="13331" name="Text Box 67"/>
            <p:cNvSpPr txBox="1">
              <a:spLocks noChangeArrowheads="1"/>
            </p:cNvSpPr>
            <p:nvPr/>
          </p:nvSpPr>
          <p:spPr bwMode="black">
            <a:xfrm>
              <a:off x="752475" y="1545556"/>
              <a:ext cx="1393825" cy="5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spcBef>
                  <a:spcPct val="50000"/>
                </a:spcBef>
              </a:pPr>
              <a:r>
                <a:rPr lang="zh-CN" altLang="en-US">
                  <a:latin typeface="Calibri" pitchFamily="34" charset="0"/>
                </a:rPr>
                <a:t>开放性</a:t>
              </a:r>
              <a:endParaRPr lang="en-US" altLang="zh-CN">
                <a:latin typeface="Calibri" pitchFamily="34" charset="0"/>
              </a:endParaRPr>
            </a:p>
          </p:txBody>
        </p:sp>
      </p:grpSp>
      <p:grpSp>
        <p:nvGrpSpPr>
          <p:cNvPr id="9" name="组合 21"/>
          <p:cNvGrpSpPr>
            <a:grpSpLocks/>
          </p:cNvGrpSpPr>
          <p:nvPr/>
        </p:nvGrpSpPr>
        <p:grpSpPr bwMode="auto">
          <a:xfrm>
            <a:off x="627064" y="1719263"/>
            <a:ext cx="1658937" cy="571500"/>
            <a:chOff x="627063" y="2291681"/>
            <a:chExt cx="1658937" cy="762000"/>
          </a:xfrm>
        </p:grpSpPr>
        <p:sp>
          <p:nvSpPr>
            <p:cNvPr id="13328" name="AutoShape 53"/>
            <p:cNvSpPr>
              <a:spLocks noChangeArrowheads="1"/>
            </p:cNvSpPr>
            <p:nvPr/>
          </p:nvSpPr>
          <p:spPr bwMode="gray">
            <a:xfrm>
              <a:off x="627063" y="2291681"/>
              <a:ext cx="1658937" cy="762000"/>
            </a:xfrm>
            <a:prstGeom prst="roundRect">
              <a:avLst>
                <a:gd name="adj" fmla="val 16667"/>
              </a:avLst>
            </a:prstGeom>
            <a:solidFill>
              <a:srgbClr val="FEA94C"/>
            </a:solidFill>
            <a:ln w="38100" algn="ctr">
              <a:solidFill>
                <a:srgbClr val="FFFFFF">
                  <a:alpha val="70195"/>
                </a:srgbClr>
              </a:solidFill>
              <a:round/>
              <a:headEnd/>
              <a:tailEnd/>
            </a:ln>
          </p:spPr>
          <p:txBody>
            <a:bodyPr wrap="none" anchor="ctr"/>
            <a:lstStyle/>
            <a:p>
              <a:endParaRPr lang="zh-CN" altLang="en-US"/>
            </a:p>
          </p:txBody>
        </p:sp>
        <p:sp>
          <p:nvSpPr>
            <p:cNvPr id="13329" name="Text Box 68"/>
            <p:cNvSpPr txBox="1">
              <a:spLocks noChangeArrowheads="1"/>
            </p:cNvSpPr>
            <p:nvPr/>
          </p:nvSpPr>
          <p:spPr bwMode="black">
            <a:xfrm>
              <a:off x="752475" y="2485356"/>
              <a:ext cx="1393825" cy="5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spcBef>
                  <a:spcPct val="50000"/>
                </a:spcBef>
              </a:pPr>
              <a:r>
                <a:rPr lang="zh-CN" altLang="en-US">
                  <a:latin typeface="Calibri" pitchFamily="34" charset="0"/>
                </a:rPr>
                <a:t>动态性</a:t>
              </a:r>
              <a:endParaRPr lang="en-US" altLang="zh-CN">
                <a:latin typeface="Calibri" pitchFamily="34" charset="0"/>
              </a:endParaRPr>
            </a:p>
          </p:txBody>
        </p:sp>
      </p:grpSp>
      <p:grpSp>
        <p:nvGrpSpPr>
          <p:cNvPr id="10" name="组合 24"/>
          <p:cNvGrpSpPr>
            <a:grpSpLocks/>
          </p:cNvGrpSpPr>
          <p:nvPr/>
        </p:nvGrpSpPr>
        <p:grpSpPr bwMode="auto">
          <a:xfrm>
            <a:off x="1417639" y="3151586"/>
            <a:ext cx="6294437" cy="1328795"/>
            <a:chOff x="1417638" y="4201443"/>
            <a:chExt cx="6294437" cy="1771862"/>
          </a:xfrm>
        </p:grpSpPr>
        <p:sp>
          <p:nvSpPr>
            <p:cNvPr id="13326" name="Oval 56"/>
            <p:cNvSpPr>
              <a:spLocks noChangeArrowheads="1"/>
            </p:cNvSpPr>
            <p:nvPr/>
          </p:nvSpPr>
          <p:spPr bwMode="gray">
            <a:xfrm>
              <a:off x="1417638" y="4201443"/>
              <a:ext cx="6294437" cy="1451087"/>
            </a:xfrm>
            <a:prstGeom prst="ellipse">
              <a:avLst/>
            </a:prstGeom>
            <a:gradFill rotWithShape="1">
              <a:gsLst>
                <a:gs pos="0">
                  <a:srgbClr val="FFFF66"/>
                </a:gs>
                <a:gs pos="100000">
                  <a:srgbClr val="FFFFFF"/>
                </a:gs>
              </a:gsLst>
              <a:path path="rect">
                <a:fillToRect t="100000" r="100000"/>
              </a:path>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327" name="Rectangle 69"/>
            <p:cNvSpPr>
              <a:spLocks noChangeArrowheads="1"/>
            </p:cNvSpPr>
            <p:nvPr/>
          </p:nvSpPr>
          <p:spPr bwMode="auto">
            <a:xfrm>
              <a:off x="1649413" y="4372744"/>
              <a:ext cx="5808662" cy="160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Wingdings" pitchFamily="2" charset="2"/>
                <a:buChar char="n"/>
              </a:pPr>
              <a:r>
                <a:rPr lang="zh-CN" altLang="en-US"/>
                <a:t>快速配置</a:t>
              </a:r>
              <a:endParaRPr lang="en-US" altLang="zh-CN"/>
            </a:p>
            <a:p>
              <a:pPr algn="ctr">
                <a:buFont typeface="Wingdings" pitchFamily="2" charset="2"/>
                <a:buChar char="n"/>
              </a:pPr>
              <a:r>
                <a:rPr lang="zh-CN" altLang="en-US"/>
                <a:t>快速实施</a:t>
              </a:r>
              <a:endParaRPr lang="en-US" altLang="zh-CN"/>
            </a:p>
            <a:p>
              <a:pPr algn="ctr">
                <a:buFont typeface="Wingdings" pitchFamily="2" charset="2"/>
                <a:buChar char="n"/>
              </a:pPr>
              <a:r>
                <a:rPr lang="zh-CN" altLang="en-US"/>
                <a:t>快速应用</a:t>
              </a:r>
              <a:endParaRPr lang="en-US" altLang="zh-CN"/>
            </a:p>
            <a:p>
              <a:pPr algn="ctr">
                <a:buFont typeface="Wingdings" pitchFamily="2" charset="2"/>
                <a:buChar char="n"/>
              </a:pPr>
              <a:r>
                <a:rPr lang="zh-CN" altLang="en-US"/>
                <a:t>快速见效</a:t>
              </a:r>
            </a:p>
          </p:txBody>
        </p:sp>
      </p:grpSp>
      <p:grpSp>
        <p:nvGrpSpPr>
          <p:cNvPr id="12" name="组合 27"/>
          <p:cNvGrpSpPr>
            <a:grpSpLocks/>
          </p:cNvGrpSpPr>
          <p:nvPr/>
        </p:nvGrpSpPr>
        <p:grpSpPr bwMode="auto">
          <a:xfrm>
            <a:off x="3430589" y="1678781"/>
            <a:ext cx="2262187" cy="1363266"/>
            <a:chOff x="3430588" y="2237706"/>
            <a:chExt cx="2262187" cy="1817687"/>
          </a:xfrm>
        </p:grpSpPr>
        <p:sp>
          <p:nvSpPr>
            <p:cNvPr id="13324" name="AutoShape 52"/>
            <p:cNvSpPr>
              <a:spLocks noChangeArrowheads="1"/>
            </p:cNvSpPr>
            <p:nvPr/>
          </p:nvSpPr>
          <p:spPr bwMode="gray">
            <a:xfrm flipV="1">
              <a:off x="3430588" y="2237706"/>
              <a:ext cx="2262187" cy="1817687"/>
            </a:xfrm>
            <a:prstGeom prst="upArrow">
              <a:avLst>
                <a:gd name="adj1" fmla="val 66602"/>
                <a:gd name="adj2" fmla="val 48259"/>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p>
          </p:txBody>
        </p:sp>
        <p:sp>
          <p:nvSpPr>
            <p:cNvPr id="13325" name="矩形 140"/>
            <p:cNvSpPr>
              <a:spLocks noChangeArrowheads="1"/>
            </p:cNvSpPr>
            <p:nvPr/>
          </p:nvSpPr>
          <p:spPr bwMode="auto">
            <a:xfrm>
              <a:off x="3873356" y="3076600"/>
              <a:ext cx="133882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t>快速社会化</a:t>
              </a:r>
              <a:endParaRPr lang="en-US" altLang="zh-CN"/>
            </a:p>
            <a:p>
              <a:pPr algn="ctr"/>
              <a:r>
                <a:rPr lang="zh-CN" altLang="en-US"/>
                <a:t>规模交付</a:t>
              </a:r>
            </a:p>
          </p:txBody>
        </p:sp>
      </p:grpSp>
      <p:sp>
        <p:nvSpPr>
          <p:cNvPr id="13322" name="标题 1"/>
          <p:cNvSpPr txBox="1">
            <a:spLocks/>
          </p:cNvSpPr>
          <p:nvPr/>
        </p:nvSpPr>
        <p:spPr bwMode="auto">
          <a:xfrm>
            <a:off x="76200" y="86916"/>
            <a:ext cx="7219950" cy="45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sz="2000">
                <a:solidFill>
                  <a:schemeClr val="tx1"/>
                </a:solidFill>
                <a:latin typeface="宋体" pitchFamily="2" charset="-122"/>
                <a:ea typeface="宋体" pitchFamily="2" charset="-122"/>
              </a:defRPr>
            </a:lvl1pPr>
            <a:lvl2pPr marL="742950" indent="-285750" defTabSz="457200" eaLnBrk="0" hangingPunct="0">
              <a:defRPr sz="2000">
                <a:solidFill>
                  <a:schemeClr val="tx1"/>
                </a:solidFill>
                <a:latin typeface="宋体" pitchFamily="2" charset="-122"/>
                <a:ea typeface="宋体" pitchFamily="2" charset="-122"/>
              </a:defRPr>
            </a:lvl2pPr>
            <a:lvl3pPr marL="1143000" indent="-228600" defTabSz="457200" eaLnBrk="0" hangingPunct="0">
              <a:defRPr sz="2000">
                <a:solidFill>
                  <a:schemeClr val="tx1"/>
                </a:solidFill>
                <a:latin typeface="宋体" pitchFamily="2" charset="-122"/>
                <a:ea typeface="宋体" pitchFamily="2" charset="-122"/>
              </a:defRPr>
            </a:lvl3pPr>
            <a:lvl4pPr marL="1600200" indent="-228600" defTabSz="457200" eaLnBrk="0" hangingPunct="0">
              <a:defRPr sz="2000">
                <a:solidFill>
                  <a:schemeClr val="tx1"/>
                </a:solidFill>
                <a:latin typeface="宋体" pitchFamily="2" charset="-122"/>
                <a:ea typeface="宋体" pitchFamily="2" charset="-122"/>
              </a:defRPr>
            </a:lvl4pPr>
            <a:lvl5pPr marL="2057400" indent="-228600" defTabSz="457200" eaLnBrk="0" hangingPunct="0">
              <a:defRPr sz="2000">
                <a:solidFill>
                  <a:schemeClr val="tx1"/>
                </a:solidFill>
                <a:latin typeface="宋体" pitchFamily="2" charset="-122"/>
                <a:ea typeface="宋体" pitchFamily="2" charset="-122"/>
              </a:defRPr>
            </a:lvl5pPr>
            <a:lvl6pPr marL="25146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en-US" altLang="zh-CN" sz="2800">
                <a:latin typeface="微软雅黑" pitchFamily="34" charset="-122"/>
                <a:ea typeface="微软雅黑" pitchFamily="34" charset="-122"/>
              </a:rPr>
              <a:t>K/3 Cloud</a:t>
            </a:r>
            <a:r>
              <a:rPr kumimoji="1" lang="zh-CN" altLang="en-US" sz="2800">
                <a:latin typeface="微软雅黑" pitchFamily="34" charset="-122"/>
                <a:ea typeface="微软雅黑" pitchFamily="34" charset="-122"/>
              </a:rPr>
              <a:t>技术架构特点</a:t>
            </a:r>
          </a:p>
        </p:txBody>
      </p:sp>
      <p:sp>
        <p:nvSpPr>
          <p:cNvPr id="33" name="Rectangle 52"/>
          <p:cNvSpPr>
            <a:spLocks noChangeArrowheads="1"/>
          </p:cNvSpPr>
          <p:nvPr/>
        </p:nvSpPr>
        <p:spPr bwMode="ltGray">
          <a:xfrm>
            <a:off x="0" y="4700314"/>
            <a:ext cx="9144000" cy="391716"/>
          </a:xfrm>
          <a:prstGeom prst="roundRect">
            <a:avLst>
              <a:gd name="adj" fmla="val 104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pPr>
            <a:r>
              <a:rPr lang="zh-CN" altLang="en-US" sz="1800" b="1" dirty="0">
                <a:solidFill>
                  <a:schemeClr val="bg1"/>
                </a:solidFill>
                <a:latin typeface="微软雅黑" pitchFamily="34" charset="-122"/>
                <a:ea typeface="微软雅黑" pitchFamily="34" charset="-122"/>
              </a:rPr>
              <a:t>打造开放的生态链协同开发云，实现企业管理解决方案快速社会化规模交付</a:t>
            </a:r>
          </a:p>
        </p:txBody>
      </p:sp>
    </p:spTree>
    <p:extLst>
      <p:ext uri="{BB962C8B-B14F-4D97-AF65-F5344CB8AC3E}">
        <p14:creationId xmlns:p14="http://schemas.microsoft.com/office/powerpoint/2010/main" val="3358231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par>
                                <p:cTn id="8" presetID="8"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amond(in)">
                                      <p:cBhvr>
                                        <p:cTn id="10" dur="2000"/>
                                        <p:tgtEl>
                                          <p:spTgt spid="6"/>
                                        </p:tgtEl>
                                      </p:cBhvr>
                                    </p:animEffect>
                                  </p:childTnLst>
                                </p:cTn>
                              </p:par>
                              <p:par>
                                <p:cTn id="11" presetID="8"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par>
                                <p:cTn id="14" presetID="8"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amond(in)">
                                      <p:cBhvr>
                                        <p:cTn id="16" dur="2000"/>
                                        <p:tgtEl>
                                          <p:spTgt spid="7"/>
                                        </p:tgtEl>
                                      </p:cBhvr>
                                    </p:animEffect>
                                  </p:childTnLst>
                                </p:cTn>
                              </p:par>
                              <p:par>
                                <p:cTn id="17" presetID="8"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2000"/>
                                        <p:tgtEl>
                                          <p:spTgt spid="2"/>
                                        </p:tgtEl>
                                      </p:cBhvr>
                                    </p:animEffect>
                                  </p:childTnLst>
                                </p:cTn>
                              </p:par>
                              <p:par>
                                <p:cTn id="20" presetID="8"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amond(in)">
                                      <p:cBhvr>
                                        <p:cTn id="22" dur="2000"/>
                                        <p:tgtEl>
                                          <p:spTgt spid="3"/>
                                        </p:tgtEl>
                                      </p:cBhvr>
                                    </p:animEffect>
                                  </p:childTnLst>
                                </p:cTn>
                              </p:par>
                              <p:par>
                                <p:cTn id="23" presetID="8"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amond(in)">
                                      <p:cBhvr>
                                        <p:cTn id="25" dur="2000"/>
                                        <p:tgtEl>
                                          <p:spTgt spid="12"/>
                                        </p:tgtEl>
                                      </p:cBhvr>
                                    </p:animEffect>
                                  </p:childTnLst>
                                </p:cTn>
                              </p:par>
                              <p:par>
                                <p:cTn id="26" presetID="8" presetClass="entr" presetSubtype="16"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amond(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WIDTH" val="30"/>
  <p:tag name="ORIGHEIGHT" val="41.375"/>
  <p:tag name="ORIGTOP" val="282"/>
  <p:tag name="ORIGLEFT" val="408"/>
  <p:tag name="LLEFT" val=" 415.625"/>
  <p:tag name="LTOP" val=" 348.75"/>
</p:tagLst>
</file>

<file path=ppt/theme/theme1.xml><?xml version="1.0" encoding="utf-8"?>
<a:theme xmlns:a="http://schemas.openxmlformats.org/drawingml/2006/main" name="blank">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blank">
  <a:themeElements>
    <a:clrScheme name="金蝶蓝">
      <a:dk1>
        <a:srgbClr val="262626"/>
      </a:dk1>
      <a:lt1>
        <a:srgbClr val="FFFFFF"/>
      </a:lt1>
      <a:dk2>
        <a:srgbClr val="005BAC"/>
      </a:dk2>
      <a:lt2>
        <a:srgbClr val="D8D8D8"/>
      </a:lt2>
      <a:accent1>
        <a:srgbClr val="005BAC"/>
      </a:accent1>
      <a:accent2>
        <a:srgbClr val="13AE67"/>
      </a:accent2>
      <a:accent3>
        <a:srgbClr val="F08300"/>
      </a:accent3>
      <a:accent4>
        <a:srgbClr val="00B9EF"/>
      </a:accent4>
      <a:accent5>
        <a:srgbClr val="4C4948"/>
      </a:accent5>
      <a:accent6>
        <a:srgbClr val="FFFFFF"/>
      </a:accent6>
      <a:hlink>
        <a:srgbClr val="F08300"/>
      </a:hlink>
      <a:folHlink>
        <a:srgbClr val="4C4948"/>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主题">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effectLst/>
      </a:spPr>
      <a:bodyPr rtlCol="0" anchor="ctr"/>
      <a:lstStyle>
        <a:defPPr algn="ctr">
          <a:defRPr dirty="0" smtClean="0">
            <a:latin typeface="微软雅黑" pitchFamily="34" charset="-122"/>
            <a:ea typeface="微软雅黑" pitchFamily="34" charset="-122"/>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12487</TotalTime>
  <Words>3868</Words>
  <Application>Microsoft Office PowerPoint</Application>
  <PresentationFormat>全屏显示(16:9)</PresentationFormat>
  <Paragraphs>807</Paragraphs>
  <Slides>65</Slides>
  <Notes>47</Notes>
  <HiddenSlides>0</HiddenSlides>
  <MMClips>0</MMClips>
  <ScaleCrop>false</ScaleCrop>
  <HeadingPairs>
    <vt:vector size="4" baseType="variant">
      <vt:variant>
        <vt:lpstr>主题</vt:lpstr>
      </vt:variant>
      <vt:variant>
        <vt:i4>4</vt:i4>
      </vt:variant>
      <vt:variant>
        <vt:lpstr>幻灯片标题</vt:lpstr>
      </vt:variant>
      <vt:variant>
        <vt:i4>65</vt:i4>
      </vt:variant>
    </vt:vector>
  </HeadingPairs>
  <TitlesOfParts>
    <vt:vector size="69" baseType="lpstr">
      <vt:lpstr>blank</vt:lpstr>
      <vt:lpstr>2_blank</vt:lpstr>
      <vt:lpstr>2_Office 主题</vt:lpstr>
      <vt:lpstr>Office 主题</vt:lpstr>
      <vt:lpstr>BOS平台及V6.2新增功能  </vt:lpstr>
      <vt:lpstr>PowerPoint 演示文稿</vt:lpstr>
      <vt:lpstr>PowerPoint 演示文稿</vt:lpstr>
      <vt:lpstr>移动互联时代下的企业管理亟需创新！</vt:lpstr>
      <vt:lpstr>企业如今面临的困难</vt:lpstr>
      <vt:lpstr>金蝶K/3Cloud架构理念</vt:lpstr>
      <vt:lpstr>K/3 Cloud BOS 技术架构</vt:lpstr>
      <vt:lpstr>K/3 Cloud平台化的业务架构</vt:lpstr>
      <vt:lpstr>PowerPoint 演示文稿</vt:lpstr>
      <vt:lpstr>K/3 Cloud技术架构开放性</vt:lpstr>
      <vt:lpstr>K/3 Cloud技术平台标准性</vt:lpstr>
      <vt:lpstr>PowerPoint 演示文稿</vt:lpstr>
      <vt:lpstr>K/3 Cloud技术平台易用性</vt:lpstr>
      <vt:lpstr>PowerPoint 演示文稿</vt:lpstr>
      <vt:lpstr>PowerPoint 演示文稿</vt:lpstr>
      <vt:lpstr>BOS集成开发平台解决方案蓝图</vt:lpstr>
      <vt:lpstr>BOS简介-BOS IDE</vt:lpstr>
      <vt:lpstr>业务对象类型</vt:lpstr>
      <vt:lpstr>业务对象创建方式</vt:lpstr>
      <vt:lpstr>业务对象修改方式</vt:lpstr>
      <vt:lpstr>通用功能-编码规则</vt:lpstr>
      <vt:lpstr>通用功能-单据状态</vt:lpstr>
      <vt:lpstr>通用功能-菜单集合</vt:lpstr>
      <vt:lpstr>通用功能-事件与服务</vt:lpstr>
      <vt:lpstr>通用功能-网络控制</vt:lpstr>
      <vt:lpstr>通用功能-单据视图</vt:lpstr>
      <vt:lpstr>通用功能-发布</vt:lpstr>
      <vt:lpstr>通用功能-部署</vt:lpstr>
      <vt:lpstr>通用功能-引入引出</vt:lpstr>
      <vt:lpstr>通用功能-文件服务</vt:lpstr>
      <vt:lpstr>套打设计平台解决方案蓝图</vt:lpstr>
      <vt:lpstr>套打设计平台</vt:lpstr>
      <vt:lpstr>模板设计</vt:lpstr>
      <vt:lpstr>套打配置</vt:lpstr>
      <vt:lpstr>套打打印</vt:lpstr>
      <vt:lpstr>万能报表解决方案蓝图</vt:lpstr>
      <vt:lpstr>报表设计器</vt:lpstr>
      <vt:lpstr>单据类报表设计</vt:lpstr>
      <vt:lpstr>列表类报表设计</vt:lpstr>
      <vt:lpstr>数据源设计</vt:lpstr>
      <vt:lpstr>SQL增强报表设计</vt:lpstr>
      <vt:lpstr>PowerPoint 演示文稿</vt:lpstr>
      <vt:lpstr>海格-全新开发预算系统</vt:lpstr>
      <vt:lpstr>东药预算项目</vt:lpstr>
      <vt:lpstr>鲁泰基于平台部分行业开发成果</vt:lpstr>
      <vt:lpstr>青岛海信网络—项目管理案例</vt:lpstr>
      <vt:lpstr>项目360度全面管控</vt:lpstr>
      <vt:lpstr>青岛海信网络—项目管理案例</vt:lpstr>
      <vt:lpstr>PowerPoint 演示文稿</vt:lpstr>
      <vt:lpstr>K/3Cloud V6.2 BOS平台新增功能</vt:lpstr>
      <vt:lpstr>业务单据数据模版应用</vt:lpstr>
      <vt:lpstr>文件服务扩展框架</vt:lpstr>
      <vt:lpstr>Html5领域模型设计框架</vt:lpstr>
      <vt:lpstr>Html5过滤方案发布</vt:lpstr>
      <vt:lpstr>WebAPI提供测试平台、日志</vt:lpstr>
      <vt:lpstr>模糊查询</vt:lpstr>
      <vt:lpstr>引入/引出</vt:lpstr>
      <vt:lpstr>过滤</vt:lpstr>
      <vt:lpstr>权限</vt:lpstr>
      <vt:lpstr>字段</vt:lpstr>
      <vt:lpstr>BOS通用</vt:lpstr>
      <vt:lpstr>后台打印任务</vt:lpstr>
      <vt:lpstr>标准报表多模版打印设置</vt:lpstr>
      <vt:lpstr>套打通用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市场洞察</dc:title>
  <dc:creator>rd_violet</dc:creator>
  <cp:lastModifiedBy>zhihong_huang</cp:lastModifiedBy>
  <cp:revision>324</cp:revision>
  <dcterms:created xsi:type="dcterms:W3CDTF">2015-10-24T03:10:56Z</dcterms:created>
  <dcterms:modified xsi:type="dcterms:W3CDTF">2017-02-27T07:51:47Z</dcterms:modified>
</cp:coreProperties>
</file>